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91" r:id="rId1"/>
  </p:sldMasterIdLst>
  <p:notesMasterIdLst>
    <p:notesMasterId r:id="rId11"/>
  </p:notesMasterIdLst>
  <p:handoutMasterIdLst>
    <p:handoutMasterId r:id="rId12"/>
  </p:handoutMasterIdLst>
  <p:sldIdLst>
    <p:sldId id="256" r:id="rId2"/>
    <p:sldId id="365" r:id="rId3"/>
    <p:sldId id="366" r:id="rId4"/>
    <p:sldId id="367" r:id="rId5"/>
    <p:sldId id="368" r:id="rId6"/>
    <p:sldId id="372" r:id="rId7"/>
    <p:sldId id="371" r:id="rId8"/>
    <p:sldId id="369" r:id="rId9"/>
    <p:sldId id="370" r:id="rId10"/>
  </p:sldIdLst>
  <p:sldSz cx="9144000" cy="6858000" type="screen4x3"/>
  <p:notesSz cx="6735763" cy="986948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1B02D4"/>
    <a:srgbClr val="009900"/>
    <a:srgbClr val="996600"/>
    <a:srgbClr val="CC9900"/>
    <a:srgbClr val="0078D2"/>
    <a:srgbClr val="006C2C"/>
    <a:srgbClr val="FFCC00"/>
    <a:srgbClr val="0072C8"/>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5" autoAdjust="0"/>
    <p:restoredTop sz="81623" autoAdjust="0"/>
  </p:normalViewPr>
  <p:slideViewPr>
    <p:cSldViewPr>
      <p:cViewPr varScale="1">
        <p:scale>
          <a:sx n="110" d="100"/>
          <a:sy n="110" d="100"/>
        </p:scale>
        <p:origin x="1566"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19413" cy="493714"/>
          </a:xfrm>
          <a:prstGeom prst="rect">
            <a:avLst/>
          </a:prstGeom>
        </p:spPr>
        <p:txBody>
          <a:bodyPr vert="horz" lIns="91422" tIns="45711" rIns="91422" bIns="4571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3714"/>
          </a:xfrm>
          <a:prstGeom prst="rect">
            <a:avLst/>
          </a:prstGeom>
        </p:spPr>
        <p:txBody>
          <a:bodyPr vert="horz" lIns="91422" tIns="45711" rIns="91422" bIns="45711" rtlCol="0"/>
          <a:lstStyle>
            <a:lvl1pPr algn="r">
              <a:defRPr sz="1200"/>
            </a:lvl1pPr>
          </a:lstStyle>
          <a:p>
            <a:fld id="{C9174B74-DEA6-490A-AC8B-F0AAC5A07432}" type="datetimeFigureOut">
              <a:rPr kumimoji="1" lang="ja-JP" altLang="en-US" smtClean="0"/>
              <a:t>2021/9/6</a:t>
            </a:fld>
            <a:endParaRPr kumimoji="1" lang="ja-JP" altLang="en-US"/>
          </a:p>
        </p:txBody>
      </p:sp>
      <p:sp>
        <p:nvSpPr>
          <p:cNvPr id="4" name="フッター プレースホルダー 3"/>
          <p:cNvSpPr>
            <a:spLocks noGrp="1"/>
          </p:cNvSpPr>
          <p:nvPr>
            <p:ph type="ftr" sz="quarter" idx="2"/>
          </p:nvPr>
        </p:nvSpPr>
        <p:spPr>
          <a:xfrm>
            <a:off x="2" y="9374188"/>
            <a:ext cx="2919413" cy="493713"/>
          </a:xfrm>
          <a:prstGeom prst="rect">
            <a:avLst/>
          </a:prstGeom>
        </p:spPr>
        <p:txBody>
          <a:bodyPr vert="horz" lIns="91422" tIns="45711" rIns="91422" bIns="4571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4188"/>
            <a:ext cx="2919412" cy="493713"/>
          </a:xfrm>
          <a:prstGeom prst="rect">
            <a:avLst/>
          </a:prstGeom>
        </p:spPr>
        <p:txBody>
          <a:bodyPr vert="horz" lIns="91422" tIns="45711" rIns="91422" bIns="45711" rtlCol="0" anchor="b"/>
          <a:lstStyle>
            <a:lvl1pPr algn="r">
              <a:defRPr sz="1200"/>
            </a:lvl1pPr>
          </a:lstStyle>
          <a:p>
            <a:fld id="{6B7CAE68-A239-4EC9-8145-4B94770DC8EF}" type="slidenum">
              <a:rPr kumimoji="1" lang="ja-JP" altLang="en-US" smtClean="0"/>
              <a:t>‹#›</a:t>
            </a:fld>
            <a:endParaRPr kumimoji="1" lang="ja-JP" altLang="en-US"/>
          </a:p>
        </p:txBody>
      </p:sp>
    </p:spTree>
    <p:extLst>
      <p:ext uri="{BB962C8B-B14F-4D97-AF65-F5344CB8AC3E}">
        <p14:creationId xmlns:p14="http://schemas.microsoft.com/office/powerpoint/2010/main" val="2150369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0"/>
            <a:ext cx="2918830" cy="493475"/>
          </a:xfrm>
          <a:prstGeom prst="rect">
            <a:avLst/>
          </a:prstGeom>
        </p:spPr>
        <p:txBody>
          <a:bodyPr vert="horz" lIns="90751" tIns="45375" rIns="90751" bIns="45375"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15376" y="0"/>
            <a:ext cx="2918830" cy="493475"/>
          </a:xfrm>
          <a:prstGeom prst="rect">
            <a:avLst/>
          </a:prstGeom>
        </p:spPr>
        <p:txBody>
          <a:bodyPr vert="horz" lIns="90751" tIns="45375" rIns="90751" bIns="45375" rtlCol="0"/>
          <a:lstStyle>
            <a:lvl1pPr algn="r" fontAlgn="auto">
              <a:spcBef>
                <a:spcPts val="0"/>
              </a:spcBef>
              <a:spcAft>
                <a:spcPts val="0"/>
              </a:spcAft>
              <a:defRPr sz="1200">
                <a:latin typeface="+mn-lt"/>
                <a:ea typeface="+mn-ea"/>
              </a:defRPr>
            </a:lvl1pPr>
          </a:lstStyle>
          <a:p>
            <a:pPr>
              <a:defRPr/>
            </a:pPr>
            <a:fld id="{7107DF2D-7E77-4C81-A704-9E72ED86090B}" type="datetimeFigureOut">
              <a:rPr lang="ja-JP" altLang="en-US"/>
              <a:pPr>
                <a:defRPr/>
              </a:pPr>
              <a:t>2021/9/6</a:t>
            </a:fld>
            <a:endParaRPr lang="ja-JP" altLang="en-US"/>
          </a:p>
        </p:txBody>
      </p:sp>
      <p:sp>
        <p:nvSpPr>
          <p:cNvPr id="4" name="スライド イメージ プレースホルダ 3"/>
          <p:cNvSpPr>
            <a:spLocks noGrp="1" noRot="1" noChangeAspect="1"/>
          </p:cNvSpPr>
          <p:nvPr>
            <p:ph type="sldImg" idx="2"/>
          </p:nvPr>
        </p:nvSpPr>
        <p:spPr>
          <a:xfrm>
            <a:off x="900113" y="739775"/>
            <a:ext cx="4935537" cy="3703638"/>
          </a:xfrm>
          <a:prstGeom prst="rect">
            <a:avLst/>
          </a:prstGeom>
          <a:noFill/>
          <a:ln w="12700">
            <a:solidFill>
              <a:prstClr val="black"/>
            </a:solidFill>
          </a:ln>
        </p:spPr>
        <p:txBody>
          <a:bodyPr vert="horz" lIns="90751" tIns="45375" rIns="90751" bIns="45375" rtlCol="0" anchor="ctr"/>
          <a:lstStyle/>
          <a:p>
            <a:pPr lvl="0"/>
            <a:endParaRPr lang="ja-JP" altLang="en-US" noProof="0"/>
          </a:p>
        </p:txBody>
      </p:sp>
      <p:sp>
        <p:nvSpPr>
          <p:cNvPr id="5" name="ノート プレースホルダ 4"/>
          <p:cNvSpPr>
            <a:spLocks noGrp="1"/>
          </p:cNvSpPr>
          <p:nvPr>
            <p:ph type="body" sz="quarter" idx="3"/>
          </p:nvPr>
        </p:nvSpPr>
        <p:spPr>
          <a:xfrm>
            <a:off x="673577" y="4688009"/>
            <a:ext cx="5388610" cy="4441270"/>
          </a:xfrm>
          <a:prstGeom prst="rect">
            <a:avLst/>
          </a:prstGeom>
        </p:spPr>
        <p:txBody>
          <a:bodyPr vert="horz" lIns="90751" tIns="45375" rIns="90751" bIns="45375"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2" y="9374301"/>
            <a:ext cx="2918830" cy="493475"/>
          </a:xfrm>
          <a:prstGeom prst="rect">
            <a:avLst/>
          </a:prstGeom>
        </p:spPr>
        <p:txBody>
          <a:bodyPr vert="horz" lIns="90751" tIns="45375" rIns="90751" bIns="45375"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15376" y="9374301"/>
            <a:ext cx="2918830" cy="493475"/>
          </a:xfrm>
          <a:prstGeom prst="rect">
            <a:avLst/>
          </a:prstGeom>
        </p:spPr>
        <p:txBody>
          <a:bodyPr vert="horz" lIns="90751" tIns="45375" rIns="90751" bIns="45375" rtlCol="0" anchor="b"/>
          <a:lstStyle>
            <a:lvl1pPr algn="r" fontAlgn="auto">
              <a:spcBef>
                <a:spcPts val="0"/>
              </a:spcBef>
              <a:spcAft>
                <a:spcPts val="0"/>
              </a:spcAft>
              <a:defRPr sz="1200">
                <a:latin typeface="+mn-lt"/>
                <a:ea typeface="+mn-ea"/>
              </a:defRPr>
            </a:lvl1pPr>
          </a:lstStyle>
          <a:p>
            <a:pPr>
              <a:defRPr/>
            </a:pPr>
            <a:fld id="{88601DFA-2D06-47D2-894B-CCB4ED14B5B7}" type="slidenum">
              <a:rPr lang="ja-JP" altLang="en-US"/>
              <a:pPr>
                <a:defRPr/>
              </a:pPr>
              <a:t>‹#›</a:t>
            </a:fld>
            <a:endParaRPr lang="ja-JP" altLang="en-US"/>
          </a:p>
        </p:txBody>
      </p:sp>
    </p:spTree>
    <p:extLst>
      <p:ext uri="{BB962C8B-B14F-4D97-AF65-F5344CB8AC3E}">
        <p14:creationId xmlns:p14="http://schemas.microsoft.com/office/powerpoint/2010/main" val="203506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B7467407-82C0-4CC2-9392-6661634BA20D}"/>
              </a:ext>
            </a:extLst>
          </p:cNvPr>
          <p:cNvSpPr>
            <a:spLocks noChangeArrowheads="1"/>
          </p:cNvSpPr>
          <p:nvPr userDrawn="1"/>
        </p:nvSpPr>
        <p:spPr bwMode="auto">
          <a:xfrm>
            <a:off x="-22905" y="-27383"/>
            <a:ext cx="9166905" cy="850344"/>
          </a:xfrm>
          <a:prstGeom prst="rect">
            <a:avLst/>
          </a:prstGeom>
          <a:gradFill flip="none" rotWithShape="1">
            <a:gsLst>
              <a:gs pos="63000">
                <a:schemeClr val="bg1"/>
              </a:gs>
              <a:gs pos="0">
                <a:srgbClr val="FFFFFF"/>
              </a:gs>
              <a:gs pos="100000">
                <a:srgbClr val="CEE6B0"/>
              </a:gs>
            </a:gsLst>
            <a:lin ang="10800000" scaled="1"/>
            <a:tileRect/>
          </a:gradFill>
          <a:ln>
            <a:noFill/>
          </a:ln>
        </p:spPr>
        <p:txBody>
          <a:bodyPr wrap="none" rIns="18000" anchor="ctr"/>
          <a:lstStyle/>
          <a:p>
            <a:pPr algn="ctr">
              <a:spcBef>
                <a:spcPct val="50000"/>
              </a:spcBef>
              <a:defRPr/>
            </a:pPr>
            <a:endParaRPr lang="ja-JP" altLang="ja-JP" sz="1000" b="1" dirty="0">
              <a:solidFill>
                <a:srgbClr val="FFFF99"/>
              </a:solidFill>
              <a:latin typeface="Arial" charset="0"/>
              <a:ea typeface="ＤＦＰ特太ゴシック体" pitchFamily="50" charset="-128"/>
            </a:endParaRPr>
          </a:p>
        </p:txBody>
      </p:sp>
      <p:sp>
        <p:nvSpPr>
          <p:cNvPr id="9" name="Rectangle 5">
            <a:extLst>
              <a:ext uri="{FF2B5EF4-FFF2-40B4-BE49-F238E27FC236}">
                <a16:creationId xmlns:a16="http://schemas.microsoft.com/office/drawing/2014/main" id="{324EFFB7-6644-4F0B-939A-9FD586811D7A}"/>
              </a:ext>
            </a:extLst>
          </p:cNvPr>
          <p:cNvSpPr>
            <a:spLocks noChangeArrowheads="1"/>
          </p:cNvSpPr>
          <p:nvPr userDrawn="1"/>
        </p:nvSpPr>
        <p:spPr bwMode="auto">
          <a:xfrm>
            <a:off x="1" y="822961"/>
            <a:ext cx="9144000" cy="165011"/>
          </a:xfrm>
          <a:prstGeom prst="rect">
            <a:avLst/>
          </a:prstGeom>
          <a:gradFill rotWithShape="0">
            <a:gsLst>
              <a:gs pos="0">
                <a:srgbClr val="5F5F5F"/>
              </a:gs>
              <a:gs pos="100000">
                <a:schemeClr val="bg1"/>
              </a:gs>
            </a:gsLst>
            <a:lin ang="5400000" scaled="1"/>
          </a:gradFill>
          <a:ln>
            <a:noFill/>
          </a:ln>
        </p:spPr>
        <p:txBody>
          <a:bodyPr wrap="none" anchor="ctr"/>
          <a:lstStyle/>
          <a:p>
            <a:endParaRPr lang="ja-JP" altLang="en-US" dirty="0">
              <a:latin typeface="Arial" pitchFamily="34" charset="0"/>
              <a:cs typeface="Arial" pitchFamily="34" charset="0"/>
            </a:endParaRPr>
          </a:p>
        </p:txBody>
      </p:sp>
      <p:sp>
        <p:nvSpPr>
          <p:cNvPr id="16" name="正方形/長方形 15">
            <a:extLst>
              <a:ext uri="{FF2B5EF4-FFF2-40B4-BE49-F238E27FC236}">
                <a16:creationId xmlns:a16="http://schemas.microsoft.com/office/drawing/2014/main" id="{3EC15849-3F50-4BC9-A8F8-E4FD847113C7}"/>
              </a:ext>
            </a:extLst>
          </p:cNvPr>
          <p:cNvSpPr/>
          <p:nvPr userDrawn="1"/>
        </p:nvSpPr>
        <p:spPr>
          <a:xfrm>
            <a:off x="0" y="1082566"/>
            <a:ext cx="8176127" cy="5787477"/>
          </a:xfrm>
          <a:prstGeom prst="rect">
            <a:avLst/>
          </a:prstGeom>
          <a:gradFill>
            <a:gsLst>
              <a:gs pos="0">
                <a:schemeClr val="bg1"/>
              </a:gs>
              <a:gs pos="41000">
                <a:srgbClr val="CEE6B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　</a:t>
            </a:r>
          </a:p>
        </p:txBody>
      </p:sp>
      <p:sp>
        <p:nvSpPr>
          <p:cNvPr id="19" name="正方形/長方形 18">
            <a:extLst>
              <a:ext uri="{FF2B5EF4-FFF2-40B4-BE49-F238E27FC236}">
                <a16:creationId xmlns:a16="http://schemas.microsoft.com/office/drawing/2014/main" id="{90613C64-3B3B-4A53-9CA2-2514048B55C2}"/>
              </a:ext>
            </a:extLst>
          </p:cNvPr>
          <p:cNvSpPr/>
          <p:nvPr userDrawn="1"/>
        </p:nvSpPr>
        <p:spPr>
          <a:xfrm>
            <a:off x="8153223" y="-21681"/>
            <a:ext cx="1043608" cy="6879681"/>
          </a:xfrm>
          <a:prstGeom prst="rect">
            <a:avLst/>
          </a:prstGeom>
          <a:gradFill>
            <a:gsLst>
              <a:gs pos="0">
                <a:srgbClr val="006600"/>
              </a:gs>
              <a:gs pos="50000">
                <a:srgbClr val="006600"/>
              </a:gs>
              <a:gs pos="75000">
                <a:srgbClr val="92D05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EEFABDAF-4393-42BA-B0A1-2489C90283EF}"/>
              </a:ext>
            </a:extLst>
          </p:cNvPr>
          <p:cNvSpPr txBox="1"/>
          <p:nvPr userDrawn="1"/>
        </p:nvSpPr>
        <p:spPr>
          <a:xfrm rot="5400000">
            <a:off x="5664583" y="2088501"/>
            <a:ext cx="5864157" cy="1200339"/>
          </a:xfrm>
          <a:prstGeom prst="rect">
            <a:avLst/>
          </a:prstGeom>
          <a:noFill/>
        </p:spPr>
        <p:txBody>
          <a:bodyPr wrap="square" lIns="91449" tIns="45725" rIns="91449" bIns="45725" rtlCol="0">
            <a:spAutoFit/>
          </a:bodyPr>
          <a:lstStyle/>
          <a:p>
            <a:pPr algn="r"/>
            <a:r>
              <a:rPr lang="en-US" altLang="ja-JP" sz="7200" dirty="0">
                <a:solidFill>
                  <a:schemeClr val="bg1">
                    <a:lumMod val="95000"/>
                  </a:schemeClr>
                </a:solidFill>
                <a:latin typeface="Arial" panose="020B0604020202020204" pitchFamily="34" charset="0"/>
                <a:cs typeface="Arial" panose="020B0604020202020204" pitchFamily="34" charset="0"/>
              </a:rPr>
              <a:t>NARO </a:t>
            </a:r>
            <a:endParaRPr lang="ja-JP" altLang="en-US" sz="7200" dirty="0">
              <a:solidFill>
                <a:schemeClr val="bg1">
                  <a:lumMod val="95000"/>
                </a:schemeClr>
              </a:solidFill>
              <a:latin typeface="Arial" panose="020B0604020202020204" pitchFamily="34" charset="0"/>
              <a:cs typeface="Arial" panose="020B0604020202020204" pitchFamily="34" charset="0"/>
            </a:endParaRPr>
          </a:p>
        </p:txBody>
      </p:sp>
      <p:pic>
        <p:nvPicPr>
          <p:cNvPr id="3" name="図 2" descr="挿絵, 抽象 が含まれている画像&#10;&#10;自動的に生成された説明">
            <a:extLst>
              <a:ext uri="{FF2B5EF4-FFF2-40B4-BE49-F238E27FC236}">
                <a16:creationId xmlns:a16="http://schemas.microsoft.com/office/drawing/2014/main" id="{03D6A3AB-8833-48D0-8500-9D1464C3AB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9460" y="108453"/>
            <a:ext cx="2628763" cy="585338"/>
          </a:xfrm>
          <a:prstGeom prst="rect">
            <a:avLst/>
          </a:prstGeom>
        </p:spPr>
      </p:pic>
    </p:spTree>
    <p:extLst>
      <p:ext uri="{BB962C8B-B14F-4D97-AF65-F5344CB8AC3E}">
        <p14:creationId xmlns:p14="http://schemas.microsoft.com/office/powerpoint/2010/main" val="1971315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縦帯なし）">
    <p:spTree>
      <p:nvGrpSpPr>
        <p:cNvPr id="1" name=""/>
        <p:cNvGrpSpPr/>
        <p:nvPr/>
      </p:nvGrpSpPr>
      <p:grpSpPr>
        <a:xfrm>
          <a:off x="0" y="0"/>
          <a:ext cx="0" cy="0"/>
          <a:chOff x="0" y="0"/>
          <a:chExt cx="0" cy="0"/>
        </a:xfrm>
      </p:grpSpPr>
      <p:sp>
        <p:nvSpPr>
          <p:cNvPr id="9" name="Rectangle 5">
            <a:extLst>
              <a:ext uri="{FF2B5EF4-FFF2-40B4-BE49-F238E27FC236}">
                <a16:creationId xmlns:a16="http://schemas.microsoft.com/office/drawing/2014/main" id="{B27C9E85-5162-4C5C-997E-9B33D78477F9}"/>
              </a:ext>
            </a:extLst>
          </p:cNvPr>
          <p:cNvSpPr>
            <a:spLocks noChangeArrowheads="1"/>
          </p:cNvSpPr>
          <p:nvPr userDrawn="1"/>
        </p:nvSpPr>
        <p:spPr bwMode="auto">
          <a:xfrm>
            <a:off x="1" y="822961"/>
            <a:ext cx="9144000" cy="165011"/>
          </a:xfrm>
          <a:prstGeom prst="rect">
            <a:avLst/>
          </a:prstGeom>
          <a:gradFill rotWithShape="0">
            <a:gsLst>
              <a:gs pos="0">
                <a:srgbClr val="5F5F5F"/>
              </a:gs>
              <a:gs pos="100000">
                <a:schemeClr val="bg1"/>
              </a:gs>
            </a:gsLst>
            <a:lin ang="5400000" scaled="1"/>
          </a:gradFill>
          <a:ln>
            <a:noFill/>
          </a:ln>
        </p:spPr>
        <p:txBody>
          <a:bodyPr wrap="none" anchor="ctr"/>
          <a:lstStyle/>
          <a:p>
            <a:endParaRPr lang="ja-JP" altLang="en-US" dirty="0">
              <a:latin typeface="Arial" pitchFamily="34" charset="0"/>
              <a:cs typeface="Arial" pitchFamily="34" charset="0"/>
            </a:endParaRPr>
          </a:p>
        </p:txBody>
      </p:sp>
      <p:sp>
        <p:nvSpPr>
          <p:cNvPr id="7" name="Rectangle 2">
            <a:extLst>
              <a:ext uri="{FF2B5EF4-FFF2-40B4-BE49-F238E27FC236}">
                <a16:creationId xmlns:a16="http://schemas.microsoft.com/office/drawing/2014/main" id="{0DA4D86E-B341-4EC0-8A2E-A685D9433091}"/>
              </a:ext>
            </a:extLst>
          </p:cNvPr>
          <p:cNvSpPr>
            <a:spLocks noChangeArrowheads="1"/>
          </p:cNvSpPr>
          <p:nvPr userDrawn="1"/>
        </p:nvSpPr>
        <p:spPr bwMode="auto">
          <a:xfrm>
            <a:off x="-22905" y="-27383"/>
            <a:ext cx="9166905" cy="850344"/>
          </a:xfrm>
          <a:prstGeom prst="rect">
            <a:avLst/>
          </a:prstGeom>
          <a:gradFill flip="none" rotWithShape="1">
            <a:gsLst>
              <a:gs pos="63000">
                <a:schemeClr val="bg1"/>
              </a:gs>
              <a:gs pos="0">
                <a:srgbClr val="FFFFFF"/>
              </a:gs>
              <a:gs pos="100000">
                <a:srgbClr val="CEE6B0"/>
              </a:gs>
            </a:gsLst>
            <a:lin ang="10800000" scaled="1"/>
            <a:tileRect/>
          </a:gradFill>
          <a:ln>
            <a:noFill/>
          </a:ln>
        </p:spPr>
        <p:txBody>
          <a:bodyPr wrap="none" rIns="18000" anchor="ctr"/>
          <a:lstStyle/>
          <a:p>
            <a:pPr algn="ctr">
              <a:spcBef>
                <a:spcPct val="50000"/>
              </a:spcBef>
              <a:defRPr/>
            </a:pPr>
            <a:endParaRPr lang="ja-JP" altLang="ja-JP" sz="1000" b="1" dirty="0">
              <a:solidFill>
                <a:srgbClr val="FFFF99"/>
              </a:solidFill>
              <a:latin typeface="Arial" charset="0"/>
              <a:ea typeface="ＤＦＰ特太ゴシック体" pitchFamily="50" charset="-128"/>
            </a:endParaRPr>
          </a:p>
        </p:txBody>
      </p:sp>
      <p:sp>
        <p:nvSpPr>
          <p:cNvPr id="16" name="正方形/長方形 15">
            <a:extLst>
              <a:ext uri="{FF2B5EF4-FFF2-40B4-BE49-F238E27FC236}">
                <a16:creationId xmlns:a16="http://schemas.microsoft.com/office/drawing/2014/main" id="{3EC15849-3F50-4BC9-A8F8-E4FD847113C7}"/>
              </a:ext>
            </a:extLst>
          </p:cNvPr>
          <p:cNvSpPr/>
          <p:nvPr userDrawn="1"/>
        </p:nvSpPr>
        <p:spPr>
          <a:xfrm>
            <a:off x="0" y="1082566"/>
            <a:ext cx="9144000" cy="5787477"/>
          </a:xfrm>
          <a:prstGeom prst="rect">
            <a:avLst/>
          </a:prstGeom>
          <a:gradFill>
            <a:gsLst>
              <a:gs pos="0">
                <a:schemeClr val="bg1"/>
              </a:gs>
              <a:gs pos="41000">
                <a:srgbClr val="CEE6B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　</a:t>
            </a:r>
          </a:p>
        </p:txBody>
      </p:sp>
      <p:pic>
        <p:nvPicPr>
          <p:cNvPr id="3" name="図 2" descr="挿絵, 抽象 が含まれている画像&#10;&#10;自動的に生成された説明">
            <a:extLst>
              <a:ext uri="{FF2B5EF4-FFF2-40B4-BE49-F238E27FC236}">
                <a16:creationId xmlns:a16="http://schemas.microsoft.com/office/drawing/2014/main" id="{03D6A3AB-8833-48D0-8500-9D1464C3AB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26457" y="108453"/>
            <a:ext cx="2628763" cy="585338"/>
          </a:xfrm>
          <a:prstGeom prst="rect">
            <a:avLst/>
          </a:prstGeom>
        </p:spPr>
      </p:pic>
    </p:spTree>
    <p:extLst>
      <p:ext uri="{BB962C8B-B14F-4D97-AF65-F5344CB8AC3E}">
        <p14:creationId xmlns:p14="http://schemas.microsoft.com/office/powerpoint/2010/main" val="3758839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C4B05D0-0849-43D5-AF12-36FBFC52D6C4}"/>
              </a:ext>
            </a:extLst>
          </p:cNvPr>
          <p:cNvSpPr>
            <a:spLocks noChangeArrowheads="1"/>
          </p:cNvSpPr>
          <p:nvPr userDrawn="1"/>
        </p:nvSpPr>
        <p:spPr bwMode="auto">
          <a:xfrm>
            <a:off x="-22905" y="-27383"/>
            <a:ext cx="9166905" cy="850344"/>
          </a:xfrm>
          <a:prstGeom prst="rect">
            <a:avLst/>
          </a:prstGeom>
          <a:gradFill flip="none" rotWithShape="1">
            <a:gsLst>
              <a:gs pos="63000">
                <a:schemeClr val="bg1"/>
              </a:gs>
              <a:gs pos="0">
                <a:srgbClr val="FFFFFF"/>
              </a:gs>
              <a:gs pos="100000">
                <a:srgbClr val="CEE6B0"/>
              </a:gs>
            </a:gsLst>
            <a:lin ang="10800000" scaled="1"/>
            <a:tileRect/>
          </a:gradFill>
          <a:ln>
            <a:noFill/>
          </a:ln>
        </p:spPr>
        <p:txBody>
          <a:bodyPr wrap="none" rIns="18000" anchor="ctr"/>
          <a:lstStyle/>
          <a:p>
            <a:pPr algn="ctr">
              <a:spcBef>
                <a:spcPct val="50000"/>
              </a:spcBef>
              <a:defRPr/>
            </a:pPr>
            <a:endParaRPr lang="ja-JP" altLang="ja-JP" sz="1000" b="1" dirty="0">
              <a:solidFill>
                <a:srgbClr val="FFFF99"/>
              </a:solidFill>
              <a:latin typeface="Arial" charset="0"/>
              <a:ea typeface="ＤＦＰ特太ゴシック体" pitchFamily="50" charset="-128"/>
            </a:endParaRPr>
          </a:p>
        </p:txBody>
      </p:sp>
      <p:sp>
        <p:nvSpPr>
          <p:cNvPr id="5" name="Rectangle 5">
            <a:extLst>
              <a:ext uri="{FF2B5EF4-FFF2-40B4-BE49-F238E27FC236}">
                <a16:creationId xmlns:a16="http://schemas.microsoft.com/office/drawing/2014/main" id="{08C8726D-B2AA-4A05-9665-2D5ABB56EE50}"/>
              </a:ext>
            </a:extLst>
          </p:cNvPr>
          <p:cNvSpPr>
            <a:spLocks noChangeArrowheads="1"/>
          </p:cNvSpPr>
          <p:nvPr userDrawn="1"/>
        </p:nvSpPr>
        <p:spPr bwMode="auto">
          <a:xfrm>
            <a:off x="1" y="822961"/>
            <a:ext cx="9144000" cy="165011"/>
          </a:xfrm>
          <a:prstGeom prst="rect">
            <a:avLst/>
          </a:prstGeom>
          <a:gradFill rotWithShape="0">
            <a:gsLst>
              <a:gs pos="0">
                <a:srgbClr val="5F5F5F"/>
              </a:gs>
              <a:gs pos="100000">
                <a:schemeClr val="bg1"/>
              </a:gs>
            </a:gsLst>
            <a:lin ang="5400000" scaled="1"/>
          </a:gradFill>
          <a:ln>
            <a:noFill/>
          </a:ln>
        </p:spPr>
        <p:txBody>
          <a:bodyPr wrap="none" anchor="ctr"/>
          <a:lstStyle/>
          <a:p>
            <a:endParaRPr lang="ja-JP" altLang="en-US" dirty="0">
              <a:latin typeface="Arial" pitchFamily="34" charset="0"/>
              <a:cs typeface="Arial" pitchFamily="34" charset="0"/>
            </a:endParaRPr>
          </a:p>
        </p:txBody>
      </p:sp>
      <p:pic>
        <p:nvPicPr>
          <p:cNvPr id="6" name="図 5" descr="挿絵, 食品, 記号 が含まれている画像&#10;&#10;自動的に生成された説明">
            <a:extLst>
              <a:ext uri="{FF2B5EF4-FFF2-40B4-BE49-F238E27FC236}">
                <a16:creationId xmlns:a16="http://schemas.microsoft.com/office/drawing/2014/main" id="{770CAD7B-CFD4-4ACF-9D5C-ACB96AD466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70518" y="86892"/>
            <a:ext cx="1868428" cy="621793"/>
          </a:xfrm>
          <a:prstGeom prst="rect">
            <a:avLst/>
          </a:prstGeom>
        </p:spPr>
      </p:pic>
    </p:spTree>
    <p:extLst>
      <p:ext uri="{BB962C8B-B14F-4D97-AF65-F5344CB8AC3E}">
        <p14:creationId xmlns:p14="http://schemas.microsoft.com/office/powerpoint/2010/main" val="1794299020"/>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とコンテンツ（色枠なし）">
    <p:spTree>
      <p:nvGrpSpPr>
        <p:cNvPr id="1" name=""/>
        <p:cNvGrpSpPr/>
        <p:nvPr/>
      </p:nvGrpSpPr>
      <p:grpSpPr>
        <a:xfrm>
          <a:off x="0" y="0"/>
          <a:ext cx="0" cy="0"/>
          <a:chOff x="0" y="0"/>
          <a:chExt cx="0" cy="0"/>
        </a:xfrm>
      </p:grpSpPr>
      <p:pic>
        <p:nvPicPr>
          <p:cNvPr id="2" name="図 1" descr="挿絵, 食品, 記号 が含まれている画像&#10;&#10;自動的に生成された説明">
            <a:extLst>
              <a:ext uri="{FF2B5EF4-FFF2-40B4-BE49-F238E27FC236}">
                <a16:creationId xmlns:a16="http://schemas.microsoft.com/office/drawing/2014/main" id="{AEBA40DC-D516-412E-846A-459E59C64B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70518" y="86892"/>
            <a:ext cx="1868428" cy="621793"/>
          </a:xfrm>
          <a:prstGeom prst="rect">
            <a:avLst/>
          </a:prstGeom>
        </p:spPr>
      </p:pic>
      <p:sp>
        <p:nvSpPr>
          <p:cNvPr id="3" name="スライド番号プレースホルダー 5">
            <a:extLst>
              <a:ext uri="{FF2B5EF4-FFF2-40B4-BE49-F238E27FC236}">
                <a16:creationId xmlns:a16="http://schemas.microsoft.com/office/drawing/2014/main" id="{44A14F9E-572B-47C3-8194-FEF1779D2E84}"/>
              </a:ext>
            </a:extLst>
          </p:cNvPr>
          <p:cNvSpPr txBox="1">
            <a:spLocks/>
          </p:cNvSpPr>
          <p:nvPr userDrawn="1"/>
        </p:nvSpPr>
        <p:spPr>
          <a:xfrm>
            <a:off x="4694430" y="6382230"/>
            <a:ext cx="444957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2C53D3-970A-42D4-AB58-FB9ECE84B224}" type="slidenum">
              <a:rPr kumimoji="1" lang="ja-JP" altLang="en-US" sz="2000" smtClean="0">
                <a:solidFill>
                  <a:schemeClr val="tx1"/>
                </a:solidFill>
              </a:rPr>
              <a:pPr/>
              <a:t>‹#›</a:t>
            </a:fld>
            <a:endParaRPr kumimoji="1" lang="ja-JP" altLang="en-US" sz="2000" dirty="0">
              <a:solidFill>
                <a:schemeClr val="tx1"/>
              </a:solidFill>
            </a:endParaRPr>
          </a:p>
        </p:txBody>
      </p:sp>
    </p:spTree>
    <p:extLst>
      <p:ext uri="{BB962C8B-B14F-4D97-AF65-F5344CB8AC3E}">
        <p14:creationId xmlns:p14="http://schemas.microsoft.com/office/powerpoint/2010/main" val="3460453913"/>
      </p:ext>
    </p:extLst>
  </p:cSld>
  <p:clrMapOvr>
    <a:masterClrMapping/>
  </p:clrMapOvr>
  <p:hf hd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278540"/>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Ls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60C278C-9F2E-4325-BE1B-3BA3A5C9E692}"/>
              </a:ext>
            </a:extLst>
          </p:cNvPr>
          <p:cNvSpPr txBox="1"/>
          <p:nvPr/>
        </p:nvSpPr>
        <p:spPr>
          <a:xfrm>
            <a:off x="3962399" y="1123778"/>
            <a:ext cx="4195277" cy="58477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ea typeface="+mn-ea"/>
                <a:cs typeface="+mn-cs"/>
              </a:rPr>
              <a:t>令和</a:t>
            </a:r>
            <a:r>
              <a:rPr kumimoji="1" lang="en-US" altLang="ja-JP" sz="1600" b="0" i="0" u="none" strike="noStrike" kern="1200" cap="none" spc="0" normalizeH="0" baseline="0" noProof="0" dirty="0">
                <a:ln>
                  <a:noFill/>
                </a:ln>
                <a:solidFill>
                  <a:prstClr val="black"/>
                </a:solidFill>
                <a:effectLst/>
                <a:uLnTx/>
                <a:uFillTx/>
                <a:latin typeface="+mn-ea"/>
                <a:ea typeface="+mn-ea"/>
                <a:cs typeface="+mn-cs"/>
              </a:rPr>
              <a:t>3</a:t>
            </a:r>
            <a:r>
              <a:rPr kumimoji="1" lang="ja-JP" altLang="en-US" sz="1600" b="0" i="0" u="none" strike="noStrike" kern="1200" cap="none" spc="0" normalizeH="0" baseline="0" noProof="0" dirty="0">
                <a:ln>
                  <a:noFill/>
                </a:ln>
                <a:solidFill>
                  <a:prstClr val="black"/>
                </a:solidFill>
                <a:effectLst/>
                <a:uLnTx/>
                <a:uFillTx/>
                <a:latin typeface="+mn-ea"/>
                <a:ea typeface="+mn-ea"/>
                <a:cs typeface="+mn-cs"/>
              </a:rPr>
              <a:t>年度実用新技術講習会及び技術相談会</a:t>
            </a:r>
            <a:endParaRPr kumimoji="1" lang="en-US" altLang="ja-JP" sz="1600" b="0" i="0" u="none" strike="noStrike" kern="1200" cap="none" spc="0" normalizeH="0" baseline="0" noProof="0" dirty="0">
              <a:ln>
                <a:noFill/>
              </a:ln>
              <a:solidFill>
                <a:prstClr val="black"/>
              </a:solidFill>
              <a:effectLst/>
              <a:uLnTx/>
              <a:uFillTx/>
              <a:latin typeface="+mn-ea"/>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mn-ea"/>
                <a:ea typeface="+mn-ea"/>
                <a:cs typeface="+mn-cs"/>
              </a:rPr>
              <a:t>2021</a:t>
            </a:r>
            <a:r>
              <a:rPr kumimoji="0" lang="ja-JP" altLang="en-US" sz="1600" b="0" i="0" u="none" strike="noStrike" kern="1200" cap="none" spc="0" normalizeH="0" baseline="0" noProof="0" dirty="0">
                <a:ln>
                  <a:noFill/>
                </a:ln>
                <a:solidFill>
                  <a:prstClr val="black"/>
                </a:solidFill>
                <a:effectLst/>
                <a:uLnTx/>
                <a:uFillTx/>
                <a:latin typeface="+mn-ea"/>
                <a:ea typeface="+mn-ea"/>
                <a:cs typeface="+mn-cs"/>
              </a:rPr>
              <a:t>年</a:t>
            </a:r>
            <a:r>
              <a:rPr kumimoji="0" lang="en-US" altLang="ja-JP" sz="1600" b="0" i="0" u="none" strike="noStrike" kern="1200" cap="none" spc="0" normalizeH="0" baseline="0" noProof="0" dirty="0">
                <a:ln>
                  <a:noFill/>
                </a:ln>
                <a:solidFill>
                  <a:prstClr val="black"/>
                </a:solidFill>
                <a:effectLst/>
                <a:uLnTx/>
                <a:uFillTx/>
                <a:latin typeface="+mn-ea"/>
                <a:ea typeface="+mn-ea"/>
                <a:cs typeface="+mn-cs"/>
              </a:rPr>
              <a:t>11</a:t>
            </a:r>
            <a:r>
              <a:rPr kumimoji="0" lang="ja-JP" altLang="en-US" sz="1600" b="0" i="0" u="none" strike="noStrike" kern="1200" cap="none" spc="0" normalizeH="0" baseline="0" noProof="0" dirty="0">
                <a:ln>
                  <a:noFill/>
                </a:ln>
                <a:solidFill>
                  <a:prstClr val="black"/>
                </a:solidFill>
                <a:effectLst/>
                <a:uLnTx/>
                <a:uFillTx/>
                <a:latin typeface="+mn-ea"/>
                <a:ea typeface="+mn-ea"/>
                <a:cs typeface="+mn-cs"/>
              </a:rPr>
              <a:t>月</a:t>
            </a:r>
            <a:endParaRPr kumimoji="1" lang="ja-JP" altLang="en-US" sz="1600" b="0" i="0" u="none" strike="noStrike" kern="1200" cap="none" spc="0" normalizeH="0" baseline="0" noProof="0" dirty="0">
              <a:ln>
                <a:noFill/>
              </a:ln>
              <a:solidFill>
                <a:prstClr val="black"/>
              </a:solidFill>
              <a:effectLst/>
              <a:uLnTx/>
              <a:uFillTx/>
              <a:latin typeface="+mn-ea"/>
              <a:ea typeface="+mn-ea"/>
              <a:cs typeface="+mn-cs"/>
            </a:endParaRPr>
          </a:p>
        </p:txBody>
      </p:sp>
      <p:sp>
        <p:nvSpPr>
          <p:cNvPr id="4" name="テキスト ボックス 3">
            <a:extLst>
              <a:ext uri="{FF2B5EF4-FFF2-40B4-BE49-F238E27FC236}">
                <a16:creationId xmlns:a16="http://schemas.microsoft.com/office/drawing/2014/main" id="{DA26A222-1AB3-43B4-8DBE-C71D83615164}"/>
              </a:ext>
            </a:extLst>
          </p:cNvPr>
          <p:cNvSpPr txBox="1"/>
          <p:nvPr/>
        </p:nvSpPr>
        <p:spPr>
          <a:xfrm>
            <a:off x="0" y="5283205"/>
            <a:ext cx="815767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mn-ea"/>
                <a:ea typeface="+mn-ea"/>
                <a:cs typeface="Segoe UI" panose="020B0502040204020203" pitchFamily="34" charset="0"/>
              </a:rPr>
              <a:t>農研機構 農村工学研究部門</a:t>
            </a:r>
            <a:endParaRPr kumimoji="0" lang="en-US" altLang="ja-JP" sz="2800" b="1" i="0" u="none" strike="noStrike" kern="1200" cap="none" spc="0" normalizeH="0" baseline="0" noProof="0" dirty="0">
              <a:ln>
                <a:noFill/>
              </a:ln>
              <a:solidFill>
                <a:prstClr val="black"/>
              </a:solidFill>
              <a:effectLst/>
              <a:uLnTx/>
              <a:uFillTx/>
              <a:latin typeface="+mn-ea"/>
              <a:ea typeface="+mn-ea"/>
              <a:cs typeface="Segoe UI" panose="020B0502040204020203" pitchFamily="34" charset="0"/>
            </a:endParaRPr>
          </a:p>
          <a:p>
            <a:pPr lvl="0" algn="ctr" defTabSz="457200" fontAlgn="auto">
              <a:spcBef>
                <a:spcPts val="0"/>
              </a:spcBef>
              <a:spcAft>
                <a:spcPts val="0"/>
              </a:spcAft>
              <a:defRPr/>
            </a:pPr>
            <a:r>
              <a:rPr kumimoji="0" lang="ja-JP" altLang="en-US" sz="2800" b="1" dirty="0">
                <a:solidFill>
                  <a:prstClr val="black"/>
                </a:solidFill>
                <a:latin typeface="+mn-ea"/>
                <a:ea typeface="+mn-ea"/>
                <a:cs typeface="Segoe UI" panose="020B0502040204020203" pitchFamily="34" charset="0"/>
              </a:rPr>
              <a:t>岩田　幸良　</a:t>
            </a:r>
            <a:endParaRPr kumimoji="0" lang="en-US" altLang="ja-JP" sz="2800" b="1" i="0" u="none" strike="noStrike" kern="1200" cap="none" spc="0" normalizeH="0" baseline="0" noProof="0" dirty="0">
              <a:ln>
                <a:noFill/>
              </a:ln>
              <a:solidFill>
                <a:prstClr val="black"/>
              </a:solidFill>
              <a:effectLst/>
              <a:uLnTx/>
              <a:uFillTx/>
              <a:latin typeface="+mn-ea"/>
              <a:ea typeface="+mn-ea"/>
              <a:cs typeface="Segoe UI" panose="020B0502040204020203" pitchFamily="34" charset="0"/>
            </a:endParaRPr>
          </a:p>
        </p:txBody>
      </p:sp>
      <p:sp>
        <p:nvSpPr>
          <p:cNvPr id="5" name="コンテンツ プレースホルダ 2">
            <a:extLst>
              <a:ext uri="{FF2B5EF4-FFF2-40B4-BE49-F238E27FC236}">
                <a16:creationId xmlns:a16="http://schemas.microsoft.com/office/drawing/2014/main" id="{E482CFDC-69B0-4192-9246-577C9AE462CF}"/>
              </a:ext>
            </a:extLst>
          </p:cNvPr>
          <p:cNvSpPr txBox="1">
            <a:spLocks/>
          </p:cNvSpPr>
          <p:nvPr/>
        </p:nvSpPr>
        <p:spPr bwMode="auto">
          <a:xfrm>
            <a:off x="0" y="1708553"/>
            <a:ext cx="8157676"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lvl="0" indent="0" fontAlgn="auto">
              <a:lnSpc>
                <a:spcPct val="100000"/>
              </a:lnSpc>
              <a:spcBef>
                <a:spcPts val="0"/>
              </a:spcBef>
              <a:spcAft>
                <a:spcPts val="0"/>
              </a:spcAft>
              <a:buNone/>
              <a:defRPr/>
            </a:pPr>
            <a:r>
              <a:rPr lang="ja-JP" altLang="en-US" sz="1600" b="1" kern="0" dirty="0">
                <a:solidFill>
                  <a:srgbClr val="0072C8"/>
                </a:solidFill>
                <a:latin typeface="+mn-ea"/>
                <a:ea typeface="+mn-ea"/>
              </a:rPr>
              <a:t> 　   </a:t>
            </a:r>
            <a:r>
              <a:rPr lang="ja-JP" altLang="en-US" sz="2800" b="1" kern="0" dirty="0">
                <a:solidFill>
                  <a:srgbClr val="0072C8"/>
                </a:solidFill>
                <a:latin typeface="+mn-ea"/>
                <a:ea typeface="+mn-ea"/>
              </a:rPr>
              <a:t>技術報告①</a:t>
            </a:r>
            <a:endParaRPr lang="en-US" altLang="ja-JP" sz="1600" b="1" kern="0" dirty="0">
              <a:solidFill>
                <a:srgbClr val="0072C8"/>
              </a:solidFill>
              <a:latin typeface="+mn-ea"/>
              <a:ea typeface="+mn-ea"/>
            </a:endParaRPr>
          </a:p>
          <a:p>
            <a:pPr marL="0" lvl="0" indent="0" fontAlgn="auto">
              <a:lnSpc>
                <a:spcPct val="100000"/>
              </a:lnSpc>
              <a:spcBef>
                <a:spcPts val="0"/>
              </a:spcBef>
              <a:spcAft>
                <a:spcPts val="0"/>
              </a:spcAft>
              <a:buNone/>
              <a:defRPr/>
            </a:pPr>
            <a:endParaRPr lang="en-US" altLang="ja-JP" sz="700" b="1" kern="0" dirty="0">
              <a:solidFill>
                <a:sysClr val="windowText" lastClr="000000"/>
              </a:solidFill>
              <a:latin typeface="+mn-ea"/>
              <a:ea typeface="+mn-ea"/>
            </a:endParaRPr>
          </a:p>
          <a:p>
            <a:pPr marL="0" lvl="0" indent="0" fontAlgn="auto">
              <a:lnSpc>
                <a:spcPct val="100000"/>
              </a:lnSpc>
              <a:spcBef>
                <a:spcPts val="0"/>
              </a:spcBef>
              <a:spcAft>
                <a:spcPts val="0"/>
              </a:spcAft>
              <a:buNone/>
              <a:defRPr/>
            </a:pPr>
            <a:r>
              <a:rPr kumimoji="0" lang="ja-JP" altLang="en-US" sz="2000" b="1" kern="0" dirty="0">
                <a:solidFill>
                  <a:sysClr val="windowText" lastClr="000000"/>
                </a:solidFill>
                <a:latin typeface="+mn-ea"/>
                <a:ea typeface="+mn-ea"/>
              </a:rPr>
              <a:t>     　　</a:t>
            </a:r>
            <a:endParaRPr kumimoji="0" lang="en-US" altLang="ja-JP" sz="2000" b="1" kern="0" dirty="0">
              <a:solidFill>
                <a:sysClr val="windowText" lastClr="000000"/>
              </a:solidFill>
              <a:latin typeface="+mn-ea"/>
              <a:ea typeface="+mn-ea"/>
            </a:endParaRPr>
          </a:p>
          <a:p>
            <a:pPr marL="0" lvl="0" indent="0" algn="ctr" fontAlgn="auto">
              <a:lnSpc>
                <a:spcPts val="5000"/>
              </a:lnSpc>
              <a:spcBef>
                <a:spcPts val="0"/>
              </a:spcBef>
              <a:spcAft>
                <a:spcPts val="0"/>
              </a:spcAft>
              <a:buNone/>
              <a:defRPr/>
            </a:pPr>
            <a:r>
              <a:rPr kumimoji="0" lang="ja-JP" altLang="en-US" sz="3000" b="1" kern="0" dirty="0">
                <a:solidFill>
                  <a:sysClr val="windowText" lastClr="000000"/>
                </a:solidFill>
                <a:latin typeface="+mn-ea"/>
                <a:ea typeface="+mn-ea"/>
              </a:rPr>
              <a:t>水蒸気移動を考慮した地中熱ヒートポンプの</a:t>
            </a:r>
            <a:endParaRPr kumimoji="0" lang="en-US" altLang="ja-JP" sz="3000" b="1" kern="0" dirty="0">
              <a:solidFill>
                <a:sysClr val="windowText" lastClr="000000"/>
              </a:solidFill>
              <a:latin typeface="+mn-ea"/>
              <a:ea typeface="+mn-ea"/>
            </a:endParaRPr>
          </a:p>
          <a:p>
            <a:pPr marL="0" lvl="0" indent="0" algn="ctr" fontAlgn="auto">
              <a:lnSpc>
                <a:spcPts val="5000"/>
              </a:lnSpc>
              <a:spcBef>
                <a:spcPts val="0"/>
              </a:spcBef>
              <a:spcAft>
                <a:spcPts val="0"/>
              </a:spcAft>
              <a:buNone/>
              <a:defRPr/>
            </a:pPr>
            <a:r>
              <a:rPr kumimoji="0" lang="ja-JP" altLang="en-US" sz="3000" b="1" kern="0" dirty="0">
                <a:solidFill>
                  <a:sysClr val="windowText" lastClr="000000"/>
                </a:solidFill>
                <a:latin typeface="+mn-ea"/>
                <a:ea typeface="+mn-ea"/>
              </a:rPr>
              <a:t>採熱効率の数値シミュレーション手法と</a:t>
            </a:r>
            <a:endParaRPr kumimoji="0" lang="en-US" altLang="ja-JP" sz="3000" b="1" kern="0" dirty="0">
              <a:solidFill>
                <a:sysClr val="windowText" lastClr="000000"/>
              </a:solidFill>
              <a:latin typeface="+mn-ea"/>
              <a:ea typeface="+mn-ea"/>
            </a:endParaRPr>
          </a:p>
          <a:p>
            <a:pPr marL="0" lvl="0" indent="0" algn="ctr" fontAlgn="auto">
              <a:lnSpc>
                <a:spcPts val="5000"/>
              </a:lnSpc>
              <a:spcBef>
                <a:spcPts val="0"/>
              </a:spcBef>
              <a:spcAft>
                <a:spcPts val="0"/>
              </a:spcAft>
              <a:buNone/>
              <a:defRPr/>
            </a:pPr>
            <a:r>
              <a:rPr kumimoji="0" lang="ja-JP" altLang="en-US" sz="3000" b="1" kern="0" dirty="0">
                <a:solidFill>
                  <a:sysClr val="windowText" lastClr="000000"/>
                </a:solidFill>
                <a:latin typeface="+mn-ea"/>
                <a:ea typeface="+mn-ea"/>
              </a:rPr>
              <a:t>効率的な熱交換器埋設手法の検討</a:t>
            </a:r>
            <a:endParaRPr kumimoji="0" lang="en-US" altLang="ja-JP" sz="3000" b="1" kern="0" dirty="0">
              <a:solidFill>
                <a:sysClr val="windowText" lastClr="000000"/>
              </a:solidFill>
              <a:latin typeface="+mn-ea"/>
              <a:ea typeface="+mn-ea"/>
            </a:endParaRPr>
          </a:p>
        </p:txBody>
      </p:sp>
    </p:spTree>
    <p:extLst>
      <p:ext uri="{BB962C8B-B14F-4D97-AF65-F5344CB8AC3E}">
        <p14:creationId xmlns:p14="http://schemas.microsoft.com/office/powerpoint/2010/main" val="2730001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座る, 写真, ボックス, テーブル が含まれている画像&#10;&#10;自動的に生成された説明">
            <a:extLst>
              <a:ext uri="{FF2B5EF4-FFF2-40B4-BE49-F238E27FC236}">
                <a16:creationId xmlns:a16="http://schemas.microsoft.com/office/drawing/2014/main" id="{43C20CDA-945A-4701-9FDF-8B0438B26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32" y="3822429"/>
            <a:ext cx="4372744" cy="2988964"/>
          </a:xfrm>
          <a:prstGeom prst="rect">
            <a:avLst/>
          </a:prstGeom>
        </p:spPr>
      </p:pic>
      <p:sp>
        <p:nvSpPr>
          <p:cNvPr id="2" name="タイトル 1">
            <a:extLst>
              <a:ext uri="{FF2B5EF4-FFF2-40B4-BE49-F238E27FC236}">
                <a16:creationId xmlns:a16="http://schemas.microsoft.com/office/drawing/2014/main" id="{277EB26C-B135-4434-BFD5-ABF24775C055}"/>
              </a:ext>
            </a:extLst>
          </p:cNvPr>
          <p:cNvSpPr txBox="1">
            <a:spLocks/>
          </p:cNvSpPr>
          <p:nvPr/>
        </p:nvSpPr>
        <p:spPr>
          <a:xfrm>
            <a:off x="84791" y="203607"/>
            <a:ext cx="6752291" cy="561097"/>
          </a:xfr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endParaRPr lang="ja-JP" altLang="en-US" sz="3200" b="1" dirty="0">
              <a:solidFill>
                <a:srgbClr val="0070C0"/>
              </a:solidFill>
              <a:latin typeface="+mn-ea"/>
              <a:ea typeface="+mn-ea"/>
            </a:endParaRPr>
          </a:p>
        </p:txBody>
      </p:sp>
      <p:sp>
        <p:nvSpPr>
          <p:cNvPr id="13" name="フリーフォーム 14">
            <a:extLst>
              <a:ext uri="{FF2B5EF4-FFF2-40B4-BE49-F238E27FC236}">
                <a16:creationId xmlns:a16="http://schemas.microsoft.com/office/drawing/2014/main" id="{D012AFF3-A659-4848-AD46-9E6043B6D3EE}"/>
              </a:ext>
            </a:extLst>
          </p:cNvPr>
          <p:cNvSpPr>
            <a:spLocks noChangeAspect="1"/>
          </p:cNvSpPr>
          <p:nvPr/>
        </p:nvSpPr>
        <p:spPr>
          <a:xfrm>
            <a:off x="6114174" y="1630683"/>
            <a:ext cx="685800" cy="57639"/>
          </a:xfrm>
          <a:custGeom>
            <a:avLst/>
            <a:gdLst>
              <a:gd name="connsiteX0" fmla="*/ 457200 w 457200"/>
              <a:gd name="connsiteY0" fmla="*/ 38426 h 38426"/>
              <a:gd name="connsiteX1" fmla="*/ 160020 w 457200"/>
              <a:gd name="connsiteY1" fmla="*/ 326 h 38426"/>
              <a:gd name="connsiteX2" fmla="*/ 0 w 457200"/>
              <a:gd name="connsiteY2" fmla="*/ 23186 h 38426"/>
            </a:gdLst>
            <a:ahLst/>
            <a:cxnLst>
              <a:cxn ang="0">
                <a:pos x="connsiteX0" y="connsiteY0"/>
              </a:cxn>
              <a:cxn ang="0">
                <a:pos x="connsiteX1" y="connsiteY1"/>
              </a:cxn>
              <a:cxn ang="0">
                <a:pos x="connsiteX2" y="connsiteY2"/>
              </a:cxn>
            </a:cxnLst>
            <a:rect l="l" t="t" r="r" b="b"/>
            <a:pathLst>
              <a:path w="457200" h="38426">
                <a:moveTo>
                  <a:pt x="457200" y="38426"/>
                </a:moveTo>
                <a:cubicBezTo>
                  <a:pt x="346710" y="20646"/>
                  <a:pt x="236220" y="2866"/>
                  <a:pt x="160020" y="326"/>
                </a:cubicBezTo>
                <a:cubicBezTo>
                  <a:pt x="83820" y="-2214"/>
                  <a:pt x="41910" y="10486"/>
                  <a:pt x="0" y="23186"/>
                </a:cubicBezTo>
              </a:path>
            </a:pathLst>
          </a:custGeom>
          <a:noFill/>
          <a:ln w="69850">
            <a:solidFill>
              <a:schemeClr val="bg1"/>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4" name="フリーフォーム 15">
            <a:extLst>
              <a:ext uri="{FF2B5EF4-FFF2-40B4-BE49-F238E27FC236}">
                <a16:creationId xmlns:a16="http://schemas.microsoft.com/office/drawing/2014/main" id="{580C2CD5-B9CB-455F-9E0B-D6DF691A1DB1}"/>
              </a:ext>
            </a:extLst>
          </p:cNvPr>
          <p:cNvSpPr>
            <a:spLocks noChangeAspect="1"/>
          </p:cNvSpPr>
          <p:nvPr/>
        </p:nvSpPr>
        <p:spPr>
          <a:xfrm rot="11164490">
            <a:off x="6458197" y="4305575"/>
            <a:ext cx="685800" cy="57639"/>
          </a:xfrm>
          <a:custGeom>
            <a:avLst/>
            <a:gdLst>
              <a:gd name="connsiteX0" fmla="*/ 457200 w 457200"/>
              <a:gd name="connsiteY0" fmla="*/ 38426 h 38426"/>
              <a:gd name="connsiteX1" fmla="*/ 160020 w 457200"/>
              <a:gd name="connsiteY1" fmla="*/ 326 h 38426"/>
              <a:gd name="connsiteX2" fmla="*/ 0 w 457200"/>
              <a:gd name="connsiteY2" fmla="*/ 23186 h 38426"/>
            </a:gdLst>
            <a:ahLst/>
            <a:cxnLst>
              <a:cxn ang="0">
                <a:pos x="connsiteX0" y="connsiteY0"/>
              </a:cxn>
              <a:cxn ang="0">
                <a:pos x="connsiteX1" y="connsiteY1"/>
              </a:cxn>
              <a:cxn ang="0">
                <a:pos x="connsiteX2" y="connsiteY2"/>
              </a:cxn>
            </a:cxnLst>
            <a:rect l="l" t="t" r="r" b="b"/>
            <a:pathLst>
              <a:path w="457200" h="38426">
                <a:moveTo>
                  <a:pt x="457200" y="38426"/>
                </a:moveTo>
                <a:cubicBezTo>
                  <a:pt x="346710" y="20646"/>
                  <a:pt x="236220" y="2866"/>
                  <a:pt x="160020" y="326"/>
                </a:cubicBezTo>
                <a:cubicBezTo>
                  <a:pt x="83820" y="-2214"/>
                  <a:pt x="41910" y="10486"/>
                  <a:pt x="0" y="23186"/>
                </a:cubicBezTo>
              </a:path>
            </a:pathLst>
          </a:custGeom>
          <a:noFill/>
          <a:ln w="69850">
            <a:solidFill>
              <a:schemeClr val="bg1"/>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1" name="フリーフォーム 23">
            <a:extLst>
              <a:ext uri="{FF2B5EF4-FFF2-40B4-BE49-F238E27FC236}">
                <a16:creationId xmlns:a16="http://schemas.microsoft.com/office/drawing/2014/main" id="{9475F2DB-660B-4528-BB0C-190A1EB03923}"/>
              </a:ext>
            </a:extLst>
          </p:cNvPr>
          <p:cNvSpPr>
            <a:spLocks noChangeAspect="1"/>
          </p:cNvSpPr>
          <p:nvPr/>
        </p:nvSpPr>
        <p:spPr>
          <a:xfrm rot="14888529">
            <a:off x="36358" y="3811902"/>
            <a:ext cx="685800" cy="57639"/>
          </a:xfrm>
          <a:custGeom>
            <a:avLst/>
            <a:gdLst>
              <a:gd name="connsiteX0" fmla="*/ 457200 w 457200"/>
              <a:gd name="connsiteY0" fmla="*/ 38426 h 38426"/>
              <a:gd name="connsiteX1" fmla="*/ 160020 w 457200"/>
              <a:gd name="connsiteY1" fmla="*/ 326 h 38426"/>
              <a:gd name="connsiteX2" fmla="*/ 0 w 457200"/>
              <a:gd name="connsiteY2" fmla="*/ 23186 h 38426"/>
            </a:gdLst>
            <a:ahLst/>
            <a:cxnLst>
              <a:cxn ang="0">
                <a:pos x="connsiteX0" y="connsiteY0"/>
              </a:cxn>
              <a:cxn ang="0">
                <a:pos x="connsiteX1" y="connsiteY1"/>
              </a:cxn>
              <a:cxn ang="0">
                <a:pos x="connsiteX2" y="connsiteY2"/>
              </a:cxn>
            </a:cxnLst>
            <a:rect l="l" t="t" r="r" b="b"/>
            <a:pathLst>
              <a:path w="457200" h="38426">
                <a:moveTo>
                  <a:pt x="457200" y="38426"/>
                </a:moveTo>
                <a:cubicBezTo>
                  <a:pt x="346710" y="20646"/>
                  <a:pt x="236220" y="2866"/>
                  <a:pt x="160020" y="326"/>
                </a:cubicBezTo>
                <a:cubicBezTo>
                  <a:pt x="83820" y="-2214"/>
                  <a:pt x="41910" y="10486"/>
                  <a:pt x="0" y="23186"/>
                </a:cubicBezTo>
              </a:path>
            </a:pathLst>
          </a:custGeom>
          <a:noFill/>
          <a:ln w="69850">
            <a:solidFill>
              <a:schemeClr val="bg1"/>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 name="テキスト ボックス 2">
            <a:extLst>
              <a:ext uri="{FF2B5EF4-FFF2-40B4-BE49-F238E27FC236}">
                <a16:creationId xmlns:a16="http://schemas.microsoft.com/office/drawing/2014/main" id="{1F07506C-1695-4A57-8931-27CBF3DDF28B}"/>
              </a:ext>
            </a:extLst>
          </p:cNvPr>
          <p:cNvSpPr txBox="1"/>
          <p:nvPr/>
        </p:nvSpPr>
        <p:spPr>
          <a:xfrm>
            <a:off x="84791" y="116632"/>
            <a:ext cx="5519460" cy="584775"/>
          </a:xfrm>
          <a:prstGeom prst="rect">
            <a:avLst/>
          </a:prstGeom>
          <a:noFill/>
        </p:spPr>
        <p:txBody>
          <a:bodyPr wrap="none" rtlCol="0">
            <a:spAutoFit/>
          </a:bodyPr>
          <a:lstStyle/>
          <a:p>
            <a:r>
              <a:rPr kumimoji="1" lang="ja-JP" altLang="en-US" sz="3200" dirty="0">
                <a:latin typeface="游ゴシック" panose="020B0400000000000000" pitchFamily="50" charset="-128"/>
                <a:ea typeface="游ゴシック" panose="020B0400000000000000" pitchFamily="50" charset="-128"/>
              </a:rPr>
              <a:t>地中熱ヒートポンプについて</a:t>
            </a:r>
          </a:p>
        </p:txBody>
      </p:sp>
      <p:pic>
        <p:nvPicPr>
          <p:cNvPr id="8" name="図 7" descr="ダイアグラム&#10;&#10;自動的に生成された説明">
            <a:extLst>
              <a:ext uri="{FF2B5EF4-FFF2-40B4-BE49-F238E27FC236}">
                <a16:creationId xmlns:a16="http://schemas.microsoft.com/office/drawing/2014/main" id="{3E30D3D6-2758-400B-ADC0-16301B8FE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91" y="972205"/>
            <a:ext cx="4298306" cy="2960851"/>
          </a:xfrm>
          <a:prstGeom prst="rect">
            <a:avLst/>
          </a:prstGeom>
        </p:spPr>
      </p:pic>
      <p:sp>
        <p:nvSpPr>
          <p:cNvPr id="4" name="テキスト ボックス 3">
            <a:extLst>
              <a:ext uri="{FF2B5EF4-FFF2-40B4-BE49-F238E27FC236}">
                <a16:creationId xmlns:a16="http://schemas.microsoft.com/office/drawing/2014/main" id="{F788627A-C9BE-403D-9427-958A14686BF9}"/>
              </a:ext>
            </a:extLst>
          </p:cNvPr>
          <p:cNvSpPr txBox="1"/>
          <p:nvPr/>
        </p:nvSpPr>
        <p:spPr>
          <a:xfrm>
            <a:off x="4496255" y="995210"/>
            <a:ext cx="1107996" cy="461665"/>
          </a:xfrm>
          <a:prstGeom prst="rect">
            <a:avLst/>
          </a:prstGeom>
          <a:noFill/>
        </p:spPr>
        <p:txBody>
          <a:bodyPr wrap="none" rtlCol="0">
            <a:spAutoFit/>
          </a:bodyPr>
          <a:lstStyle/>
          <a:p>
            <a:r>
              <a:rPr kumimoji="1" lang="ja-JP" altLang="en-US" sz="2400" dirty="0">
                <a:effectLst>
                  <a:outerShdw blurRad="38100" dist="38100" dir="2700000" algn="tl">
                    <a:srgbClr val="000000">
                      <a:alpha val="43137"/>
                    </a:srgbClr>
                  </a:outerShdw>
                </a:effectLst>
                <a:latin typeface="+mn-ea"/>
                <a:ea typeface="+mn-ea"/>
              </a:rPr>
              <a:t>鉛直型</a:t>
            </a:r>
          </a:p>
        </p:txBody>
      </p:sp>
      <p:sp>
        <p:nvSpPr>
          <p:cNvPr id="11" name="テキスト ボックス 10">
            <a:extLst>
              <a:ext uri="{FF2B5EF4-FFF2-40B4-BE49-F238E27FC236}">
                <a16:creationId xmlns:a16="http://schemas.microsoft.com/office/drawing/2014/main" id="{C1FC0B35-179A-4957-8758-B0FFF6B72EEA}"/>
              </a:ext>
            </a:extLst>
          </p:cNvPr>
          <p:cNvSpPr txBox="1"/>
          <p:nvPr/>
        </p:nvSpPr>
        <p:spPr>
          <a:xfrm>
            <a:off x="4496255" y="3822429"/>
            <a:ext cx="1107996" cy="461665"/>
          </a:xfrm>
          <a:prstGeom prst="rect">
            <a:avLst/>
          </a:prstGeom>
          <a:noFill/>
        </p:spPr>
        <p:txBody>
          <a:bodyPr wrap="none" rtlCol="0">
            <a:spAutoFit/>
          </a:bodyPr>
          <a:lstStyle/>
          <a:p>
            <a:r>
              <a:rPr kumimoji="1" lang="ja-JP" altLang="en-US" sz="2400" dirty="0">
                <a:effectLst>
                  <a:outerShdw blurRad="38100" dist="38100" dir="2700000" algn="tl">
                    <a:srgbClr val="000000">
                      <a:alpha val="43137"/>
                    </a:srgbClr>
                  </a:outerShdw>
                </a:effectLst>
                <a:latin typeface="+mn-ea"/>
                <a:ea typeface="+mn-ea"/>
              </a:rPr>
              <a:t>水平型</a:t>
            </a:r>
          </a:p>
        </p:txBody>
      </p:sp>
      <p:sp>
        <p:nvSpPr>
          <p:cNvPr id="5" name="テキスト ボックス 4">
            <a:extLst>
              <a:ext uri="{FF2B5EF4-FFF2-40B4-BE49-F238E27FC236}">
                <a16:creationId xmlns:a16="http://schemas.microsoft.com/office/drawing/2014/main" id="{431B6BBA-481E-4AE2-9F3B-1FCDAF581548}"/>
              </a:ext>
            </a:extLst>
          </p:cNvPr>
          <p:cNvSpPr txBox="1"/>
          <p:nvPr/>
        </p:nvSpPr>
        <p:spPr>
          <a:xfrm>
            <a:off x="4572000" y="1415737"/>
            <a:ext cx="4487209" cy="2308324"/>
          </a:xfrm>
          <a:prstGeom prst="rect">
            <a:avLst/>
          </a:prstGeom>
          <a:noFill/>
        </p:spPr>
        <p:txBody>
          <a:bodyPr wrap="square" rtlCol="0">
            <a:spAutoFit/>
          </a:bodyPr>
          <a:lstStyle/>
          <a:p>
            <a:pPr marL="342900" indent="-342900">
              <a:buFont typeface="Arial" panose="020B0604020202020204" pitchFamily="34" charset="0"/>
              <a:buChar char="•"/>
            </a:pPr>
            <a:r>
              <a:rPr kumimoji="1" lang="ja-JP" altLang="en-US" sz="2400" dirty="0">
                <a:latin typeface="游ゴシック" panose="020B0400000000000000" pitchFamily="50" charset="-128"/>
                <a:ea typeface="游ゴシック" panose="020B0400000000000000" pitchFamily="50" charset="-128"/>
              </a:rPr>
              <a:t>深さ</a:t>
            </a:r>
            <a:r>
              <a:rPr kumimoji="1" lang="en-US" altLang="ja-JP" sz="2400" dirty="0">
                <a:latin typeface="游ゴシック" panose="020B0400000000000000" pitchFamily="50" charset="-128"/>
                <a:ea typeface="游ゴシック" panose="020B0400000000000000" pitchFamily="50" charset="-128"/>
              </a:rPr>
              <a:t>50</a:t>
            </a:r>
            <a:r>
              <a:rPr kumimoji="1" lang="ja-JP" altLang="en-US" sz="2400" dirty="0">
                <a:latin typeface="游ゴシック" panose="020B0400000000000000" pitchFamily="50" charset="-128"/>
                <a:ea typeface="游ゴシック" panose="020B0400000000000000" pitchFamily="50" charset="-128"/>
              </a:rPr>
              <a:t>～</a:t>
            </a:r>
            <a:r>
              <a:rPr kumimoji="1" lang="en-US" altLang="ja-JP" sz="2400" dirty="0">
                <a:latin typeface="游ゴシック" panose="020B0400000000000000" pitchFamily="50" charset="-128"/>
                <a:ea typeface="游ゴシック" panose="020B0400000000000000" pitchFamily="50" charset="-128"/>
              </a:rPr>
              <a:t>100m</a:t>
            </a:r>
            <a:r>
              <a:rPr kumimoji="1" lang="ja-JP" altLang="en-US" sz="2400" dirty="0">
                <a:latin typeface="游ゴシック" panose="020B0400000000000000" pitchFamily="50" charset="-128"/>
                <a:ea typeface="游ゴシック" panose="020B0400000000000000" pitchFamily="50" charset="-128"/>
              </a:rPr>
              <a:t>の井戸（ボアホール）を掘って熱交換器を埋設</a:t>
            </a:r>
            <a:endParaRPr kumimoji="1" lang="en-US" altLang="ja-JP" sz="2400" dirty="0">
              <a:latin typeface="游ゴシック" panose="020B0400000000000000" pitchFamily="50" charset="-128"/>
              <a:ea typeface="游ゴシック" panose="020B0400000000000000" pitchFamily="50" charset="-128"/>
            </a:endParaRPr>
          </a:p>
          <a:p>
            <a:pPr marL="342900" indent="-342900">
              <a:buFont typeface="Arial" panose="020B0604020202020204" pitchFamily="34" charset="0"/>
              <a:buChar char="•"/>
            </a:pPr>
            <a:r>
              <a:rPr lang="ja-JP" altLang="en-US" sz="2400" dirty="0">
                <a:latin typeface="游ゴシック" panose="020B0400000000000000" pitchFamily="50" charset="-128"/>
                <a:ea typeface="游ゴシック" panose="020B0400000000000000" pitchFamily="50" charset="-128"/>
              </a:rPr>
              <a:t>深部の安定した熱を使える</a:t>
            </a:r>
            <a:endParaRPr kumimoji="1" lang="en-US" altLang="ja-JP" sz="2400" dirty="0">
              <a:latin typeface="游ゴシック" panose="020B0400000000000000" pitchFamily="50" charset="-128"/>
              <a:ea typeface="游ゴシック" panose="020B0400000000000000" pitchFamily="50" charset="-128"/>
            </a:endParaRPr>
          </a:p>
          <a:p>
            <a:pPr marL="342900" indent="-342900">
              <a:buFont typeface="Arial" panose="020B0604020202020204" pitchFamily="34" charset="0"/>
              <a:buChar char="•"/>
            </a:pPr>
            <a:r>
              <a:rPr kumimoji="1" lang="ja-JP" altLang="en-US" sz="2400" dirty="0">
                <a:latin typeface="游ゴシック" panose="020B0400000000000000" pitchFamily="50" charset="-128"/>
                <a:ea typeface="游ゴシック" panose="020B0400000000000000" pitchFamily="50" charset="-128"/>
              </a:rPr>
              <a:t>ボーリング用の専用機械が必要なため設置費用が高い</a:t>
            </a:r>
          </a:p>
        </p:txBody>
      </p:sp>
      <p:sp>
        <p:nvSpPr>
          <p:cNvPr id="15" name="テキスト ボックス 14">
            <a:extLst>
              <a:ext uri="{FF2B5EF4-FFF2-40B4-BE49-F238E27FC236}">
                <a16:creationId xmlns:a16="http://schemas.microsoft.com/office/drawing/2014/main" id="{6C50E208-CFF5-4E98-9530-05038C8DAAB3}"/>
              </a:ext>
            </a:extLst>
          </p:cNvPr>
          <p:cNvSpPr txBox="1"/>
          <p:nvPr/>
        </p:nvSpPr>
        <p:spPr>
          <a:xfrm>
            <a:off x="4640791" y="4275157"/>
            <a:ext cx="4487209" cy="1938992"/>
          </a:xfrm>
          <a:prstGeom prst="rect">
            <a:avLst/>
          </a:prstGeom>
          <a:noFill/>
        </p:spPr>
        <p:txBody>
          <a:bodyPr wrap="square" rtlCol="0">
            <a:spAutoFit/>
          </a:bodyPr>
          <a:lstStyle/>
          <a:p>
            <a:pPr marL="342900" indent="-342900">
              <a:buFont typeface="Arial" panose="020B0604020202020204" pitchFamily="34" charset="0"/>
              <a:buChar char="•"/>
            </a:pPr>
            <a:r>
              <a:rPr kumimoji="1" lang="ja-JP" altLang="en-US" sz="2400" dirty="0">
                <a:latin typeface="游ゴシック" panose="020B0400000000000000" pitchFamily="50" charset="-128"/>
                <a:ea typeface="游ゴシック" panose="020B0400000000000000" pitchFamily="50" charset="-128"/>
              </a:rPr>
              <a:t>深さ</a:t>
            </a:r>
            <a:r>
              <a:rPr kumimoji="1" lang="en-US" altLang="ja-JP" sz="2400" dirty="0">
                <a:latin typeface="游ゴシック" panose="020B0400000000000000" pitchFamily="50" charset="-128"/>
                <a:ea typeface="游ゴシック" panose="020B0400000000000000" pitchFamily="50" charset="-128"/>
              </a:rPr>
              <a:t>1</a:t>
            </a:r>
            <a:r>
              <a:rPr kumimoji="1" lang="ja-JP" altLang="en-US" sz="2400" dirty="0">
                <a:latin typeface="游ゴシック" panose="020B0400000000000000" pitchFamily="50" charset="-128"/>
                <a:ea typeface="游ゴシック" panose="020B0400000000000000" pitchFamily="50" charset="-128"/>
              </a:rPr>
              <a:t>～</a:t>
            </a:r>
            <a:r>
              <a:rPr kumimoji="1" lang="en-US" altLang="ja-JP" sz="2400" dirty="0">
                <a:latin typeface="游ゴシック" panose="020B0400000000000000" pitchFamily="50" charset="-128"/>
                <a:ea typeface="游ゴシック" panose="020B0400000000000000" pitchFamily="50" charset="-128"/>
              </a:rPr>
              <a:t>2m</a:t>
            </a:r>
            <a:r>
              <a:rPr kumimoji="1" lang="ja-JP" altLang="en-US" sz="2400" dirty="0">
                <a:latin typeface="游ゴシック" panose="020B0400000000000000" pitchFamily="50" charset="-128"/>
                <a:ea typeface="游ゴシック" panose="020B0400000000000000" pitchFamily="50" charset="-128"/>
              </a:rPr>
              <a:t>に熱交換器を設置</a:t>
            </a:r>
            <a:endParaRPr kumimoji="1" lang="en-US" altLang="ja-JP" sz="2400" dirty="0">
              <a:latin typeface="游ゴシック" panose="020B0400000000000000" pitchFamily="50" charset="-128"/>
              <a:ea typeface="游ゴシック" panose="020B0400000000000000" pitchFamily="50" charset="-128"/>
            </a:endParaRPr>
          </a:p>
          <a:p>
            <a:pPr marL="342900" indent="-342900">
              <a:buFont typeface="Arial" panose="020B0604020202020204" pitchFamily="34" charset="0"/>
              <a:buChar char="•"/>
            </a:pPr>
            <a:r>
              <a:rPr lang="ja-JP" altLang="en-US" sz="2400" dirty="0">
                <a:latin typeface="游ゴシック" panose="020B0400000000000000" pitchFamily="50" charset="-128"/>
                <a:ea typeface="游ゴシック" panose="020B0400000000000000" pitchFamily="50" charset="-128"/>
              </a:rPr>
              <a:t>気温の影響を受ける</a:t>
            </a:r>
            <a:endParaRPr kumimoji="1" lang="en-US" altLang="ja-JP" sz="2400" dirty="0">
              <a:latin typeface="游ゴシック" panose="020B0400000000000000" pitchFamily="50" charset="-128"/>
              <a:ea typeface="游ゴシック" panose="020B0400000000000000" pitchFamily="50" charset="-128"/>
            </a:endParaRPr>
          </a:p>
          <a:p>
            <a:pPr marL="342900" indent="-342900">
              <a:buFont typeface="Arial" panose="020B0604020202020204" pitchFamily="34" charset="0"/>
              <a:buChar char="•"/>
            </a:pPr>
            <a:r>
              <a:rPr kumimoji="1" lang="ja-JP" altLang="en-US" sz="2400" dirty="0">
                <a:latin typeface="游ゴシック" panose="020B0400000000000000" pitchFamily="50" charset="-128"/>
                <a:ea typeface="游ゴシック" panose="020B0400000000000000" pitchFamily="50" charset="-128"/>
              </a:rPr>
              <a:t>広い面積が必要</a:t>
            </a:r>
            <a:endParaRPr kumimoji="1" lang="en-US" altLang="ja-JP" sz="2400" dirty="0">
              <a:latin typeface="游ゴシック" panose="020B0400000000000000" pitchFamily="50" charset="-128"/>
              <a:ea typeface="游ゴシック" panose="020B0400000000000000" pitchFamily="50" charset="-128"/>
            </a:endParaRPr>
          </a:p>
          <a:p>
            <a:pPr marL="342900" indent="-342900">
              <a:buFont typeface="Arial" panose="020B0604020202020204" pitchFamily="34" charset="0"/>
              <a:buChar char="•"/>
            </a:pPr>
            <a:r>
              <a:rPr lang="ja-JP" altLang="en-US" sz="2400" dirty="0">
                <a:latin typeface="游ゴシック" panose="020B0400000000000000" pitchFamily="50" charset="-128"/>
                <a:ea typeface="游ゴシック" panose="020B0400000000000000" pitchFamily="50" charset="-128"/>
              </a:rPr>
              <a:t>ユンボ等の建機で施工可能（コスト削減の可能性）</a:t>
            </a:r>
            <a:endParaRPr kumimoji="1" lang="en-US" altLang="ja-JP" sz="24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2FA158AA-9423-4971-AC79-B9A623068298}"/>
              </a:ext>
            </a:extLst>
          </p:cNvPr>
          <p:cNvSpPr txBox="1"/>
          <p:nvPr/>
        </p:nvSpPr>
        <p:spPr>
          <a:xfrm>
            <a:off x="4945402" y="6228672"/>
            <a:ext cx="3262432" cy="461665"/>
          </a:xfrm>
          <a:prstGeom prst="rect">
            <a:avLst/>
          </a:prstGeom>
          <a:noFill/>
        </p:spPr>
        <p:txBody>
          <a:bodyPr wrap="none" rtlCol="0">
            <a:spAutoFit/>
          </a:bodyPr>
          <a:lstStyle/>
          <a:p>
            <a:r>
              <a:rPr kumimoji="1" lang="ja-JP" altLang="en-US" sz="2400" dirty="0">
                <a:solidFill>
                  <a:srgbClr val="FF0000"/>
                </a:solidFill>
                <a:latin typeface="游ゴシック" panose="020B0400000000000000" pitchFamily="50" charset="-128"/>
                <a:ea typeface="游ゴシック" panose="020B0400000000000000" pitchFamily="50" charset="-128"/>
              </a:rPr>
              <a:t>農業利用の可能性あり</a:t>
            </a:r>
          </a:p>
        </p:txBody>
      </p:sp>
      <p:sp>
        <p:nvSpPr>
          <p:cNvPr id="16" name="テキスト ボックス 15">
            <a:extLst>
              <a:ext uri="{FF2B5EF4-FFF2-40B4-BE49-F238E27FC236}">
                <a16:creationId xmlns:a16="http://schemas.microsoft.com/office/drawing/2014/main" id="{A5A24E8C-5ADD-40B0-8510-0A2B76E372E6}"/>
              </a:ext>
            </a:extLst>
          </p:cNvPr>
          <p:cNvSpPr txBox="1"/>
          <p:nvPr/>
        </p:nvSpPr>
        <p:spPr>
          <a:xfrm>
            <a:off x="263112" y="6136340"/>
            <a:ext cx="3941664" cy="646331"/>
          </a:xfrm>
          <a:prstGeom prst="rect">
            <a:avLst/>
          </a:prstGeom>
          <a:noFill/>
        </p:spPr>
        <p:txBody>
          <a:bodyPr wrap="square" rtlCol="0">
            <a:spAutoFit/>
          </a:bodyPr>
          <a:lstStyle/>
          <a:p>
            <a:r>
              <a:rPr kumimoji="1" lang="en-US" altLang="ja-JP" dirty="0">
                <a:latin typeface="+mn-ea"/>
              </a:rPr>
              <a:t>Omer (2013) International Research Journal of Engineering, 1</a:t>
            </a:r>
            <a:endParaRPr kumimoji="1" lang="ja-JP" altLang="en-US" dirty="0">
              <a:latin typeface="+mn-ea"/>
            </a:endParaRPr>
          </a:p>
        </p:txBody>
      </p:sp>
    </p:spTree>
    <p:extLst>
      <p:ext uri="{BB962C8B-B14F-4D97-AF65-F5344CB8AC3E}">
        <p14:creationId xmlns:p14="http://schemas.microsoft.com/office/powerpoint/2010/main" val="383694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7EB26C-B135-4434-BFD5-ABF24775C055}"/>
              </a:ext>
            </a:extLst>
          </p:cNvPr>
          <p:cNvSpPr txBox="1">
            <a:spLocks/>
          </p:cNvSpPr>
          <p:nvPr/>
        </p:nvSpPr>
        <p:spPr>
          <a:xfrm>
            <a:off x="84791" y="203607"/>
            <a:ext cx="6752291" cy="561097"/>
          </a:xfr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endParaRPr lang="ja-JP" altLang="en-US" sz="3200" b="1" dirty="0">
              <a:solidFill>
                <a:srgbClr val="0070C0"/>
              </a:solidFill>
              <a:latin typeface="+mn-ea"/>
              <a:ea typeface="+mn-ea"/>
            </a:endParaRPr>
          </a:p>
        </p:txBody>
      </p:sp>
      <p:sp>
        <p:nvSpPr>
          <p:cNvPr id="13" name="フリーフォーム 14">
            <a:extLst>
              <a:ext uri="{FF2B5EF4-FFF2-40B4-BE49-F238E27FC236}">
                <a16:creationId xmlns:a16="http://schemas.microsoft.com/office/drawing/2014/main" id="{D012AFF3-A659-4848-AD46-9E6043B6D3EE}"/>
              </a:ext>
            </a:extLst>
          </p:cNvPr>
          <p:cNvSpPr>
            <a:spLocks noChangeAspect="1"/>
          </p:cNvSpPr>
          <p:nvPr/>
        </p:nvSpPr>
        <p:spPr>
          <a:xfrm>
            <a:off x="6114174" y="1630683"/>
            <a:ext cx="685800" cy="57639"/>
          </a:xfrm>
          <a:custGeom>
            <a:avLst/>
            <a:gdLst>
              <a:gd name="connsiteX0" fmla="*/ 457200 w 457200"/>
              <a:gd name="connsiteY0" fmla="*/ 38426 h 38426"/>
              <a:gd name="connsiteX1" fmla="*/ 160020 w 457200"/>
              <a:gd name="connsiteY1" fmla="*/ 326 h 38426"/>
              <a:gd name="connsiteX2" fmla="*/ 0 w 457200"/>
              <a:gd name="connsiteY2" fmla="*/ 23186 h 38426"/>
            </a:gdLst>
            <a:ahLst/>
            <a:cxnLst>
              <a:cxn ang="0">
                <a:pos x="connsiteX0" y="connsiteY0"/>
              </a:cxn>
              <a:cxn ang="0">
                <a:pos x="connsiteX1" y="connsiteY1"/>
              </a:cxn>
              <a:cxn ang="0">
                <a:pos x="connsiteX2" y="connsiteY2"/>
              </a:cxn>
            </a:cxnLst>
            <a:rect l="l" t="t" r="r" b="b"/>
            <a:pathLst>
              <a:path w="457200" h="38426">
                <a:moveTo>
                  <a:pt x="457200" y="38426"/>
                </a:moveTo>
                <a:cubicBezTo>
                  <a:pt x="346710" y="20646"/>
                  <a:pt x="236220" y="2866"/>
                  <a:pt x="160020" y="326"/>
                </a:cubicBezTo>
                <a:cubicBezTo>
                  <a:pt x="83820" y="-2214"/>
                  <a:pt x="41910" y="10486"/>
                  <a:pt x="0" y="23186"/>
                </a:cubicBezTo>
              </a:path>
            </a:pathLst>
          </a:custGeom>
          <a:noFill/>
          <a:ln w="69850">
            <a:solidFill>
              <a:schemeClr val="bg1"/>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4" name="フリーフォーム 15">
            <a:extLst>
              <a:ext uri="{FF2B5EF4-FFF2-40B4-BE49-F238E27FC236}">
                <a16:creationId xmlns:a16="http://schemas.microsoft.com/office/drawing/2014/main" id="{580C2CD5-B9CB-455F-9E0B-D6DF691A1DB1}"/>
              </a:ext>
            </a:extLst>
          </p:cNvPr>
          <p:cNvSpPr>
            <a:spLocks noChangeAspect="1"/>
          </p:cNvSpPr>
          <p:nvPr/>
        </p:nvSpPr>
        <p:spPr>
          <a:xfrm rot="11164490">
            <a:off x="6458197" y="4305575"/>
            <a:ext cx="685800" cy="57639"/>
          </a:xfrm>
          <a:custGeom>
            <a:avLst/>
            <a:gdLst>
              <a:gd name="connsiteX0" fmla="*/ 457200 w 457200"/>
              <a:gd name="connsiteY0" fmla="*/ 38426 h 38426"/>
              <a:gd name="connsiteX1" fmla="*/ 160020 w 457200"/>
              <a:gd name="connsiteY1" fmla="*/ 326 h 38426"/>
              <a:gd name="connsiteX2" fmla="*/ 0 w 457200"/>
              <a:gd name="connsiteY2" fmla="*/ 23186 h 38426"/>
            </a:gdLst>
            <a:ahLst/>
            <a:cxnLst>
              <a:cxn ang="0">
                <a:pos x="connsiteX0" y="connsiteY0"/>
              </a:cxn>
              <a:cxn ang="0">
                <a:pos x="connsiteX1" y="connsiteY1"/>
              </a:cxn>
              <a:cxn ang="0">
                <a:pos x="connsiteX2" y="connsiteY2"/>
              </a:cxn>
            </a:cxnLst>
            <a:rect l="l" t="t" r="r" b="b"/>
            <a:pathLst>
              <a:path w="457200" h="38426">
                <a:moveTo>
                  <a:pt x="457200" y="38426"/>
                </a:moveTo>
                <a:cubicBezTo>
                  <a:pt x="346710" y="20646"/>
                  <a:pt x="236220" y="2866"/>
                  <a:pt x="160020" y="326"/>
                </a:cubicBezTo>
                <a:cubicBezTo>
                  <a:pt x="83820" y="-2214"/>
                  <a:pt x="41910" y="10486"/>
                  <a:pt x="0" y="23186"/>
                </a:cubicBezTo>
              </a:path>
            </a:pathLst>
          </a:custGeom>
          <a:noFill/>
          <a:ln w="69850">
            <a:solidFill>
              <a:schemeClr val="bg1"/>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0" name="フリーフォーム 22">
            <a:extLst>
              <a:ext uri="{FF2B5EF4-FFF2-40B4-BE49-F238E27FC236}">
                <a16:creationId xmlns:a16="http://schemas.microsoft.com/office/drawing/2014/main" id="{C3DE8356-C703-41E2-B939-E2C157CAAA88}"/>
              </a:ext>
            </a:extLst>
          </p:cNvPr>
          <p:cNvSpPr>
            <a:spLocks noChangeAspect="1"/>
          </p:cNvSpPr>
          <p:nvPr/>
        </p:nvSpPr>
        <p:spPr>
          <a:xfrm rot="13537601">
            <a:off x="2023477" y="4370519"/>
            <a:ext cx="685800" cy="57639"/>
          </a:xfrm>
          <a:custGeom>
            <a:avLst/>
            <a:gdLst>
              <a:gd name="connsiteX0" fmla="*/ 457200 w 457200"/>
              <a:gd name="connsiteY0" fmla="*/ 38426 h 38426"/>
              <a:gd name="connsiteX1" fmla="*/ 160020 w 457200"/>
              <a:gd name="connsiteY1" fmla="*/ 326 h 38426"/>
              <a:gd name="connsiteX2" fmla="*/ 0 w 457200"/>
              <a:gd name="connsiteY2" fmla="*/ 23186 h 38426"/>
            </a:gdLst>
            <a:ahLst/>
            <a:cxnLst>
              <a:cxn ang="0">
                <a:pos x="connsiteX0" y="connsiteY0"/>
              </a:cxn>
              <a:cxn ang="0">
                <a:pos x="connsiteX1" y="connsiteY1"/>
              </a:cxn>
              <a:cxn ang="0">
                <a:pos x="connsiteX2" y="connsiteY2"/>
              </a:cxn>
            </a:cxnLst>
            <a:rect l="l" t="t" r="r" b="b"/>
            <a:pathLst>
              <a:path w="457200" h="38426">
                <a:moveTo>
                  <a:pt x="457200" y="38426"/>
                </a:moveTo>
                <a:cubicBezTo>
                  <a:pt x="346710" y="20646"/>
                  <a:pt x="236220" y="2866"/>
                  <a:pt x="160020" y="326"/>
                </a:cubicBezTo>
                <a:cubicBezTo>
                  <a:pt x="83820" y="-2214"/>
                  <a:pt x="41910" y="10486"/>
                  <a:pt x="0" y="23186"/>
                </a:cubicBezTo>
              </a:path>
            </a:pathLst>
          </a:custGeom>
          <a:noFill/>
          <a:ln w="69850">
            <a:solidFill>
              <a:schemeClr val="bg1"/>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1" name="フリーフォーム 23">
            <a:extLst>
              <a:ext uri="{FF2B5EF4-FFF2-40B4-BE49-F238E27FC236}">
                <a16:creationId xmlns:a16="http://schemas.microsoft.com/office/drawing/2014/main" id="{9475F2DB-660B-4528-BB0C-190A1EB03923}"/>
              </a:ext>
            </a:extLst>
          </p:cNvPr>
          <p:cNvSpPr>
            <a:spLocks noChangeAspect="1"/>
          </p:cNvSpPr>
          <p:nvPr/>
        </p:nvSpPr>
        <p:spPr>
          <a:xfrm rot="14888529">
            <a:off x="36358" y="3811902"/>
            <a:ext cx="685800" cy="57639"/>
          </a:xfrm>
          <a:custGeom>
            <a:avLst/>
            <a:gdLst>
              <a:gd name="connsiteX0" fmla="*/ 457200 w 457200"/>
              <a:gd name="connsiteY0" fmla="*/ 38426 h 38426"/>
              <a:gd name="connsiteX1" fmla="*/ 160020 w 457200"/>
              <a:gd name="connsiteY1" fmla="*/ 326 h 38426"/>
              <a:gd name="connsiteX2" fmla="*/ 0 w 457200"/>
              <a:gd name="connsiteY2" fmla="*/ 23186 h 38426"/>
            </a:gdLst>
            <a:ahLst/>
            <a:cxnLst>
              <a:cxn ang="0">
                <a:pos x="connsiteX0" y="connsiteY0"/>
              </a:cxn>
              <a:cxn ang="0">
                <a:pos x="connsiteX1" y="connsiteY1"/>
              </a:cxn>
              <a:cxn ang="0">
                <a:pos x="connsiteX2" y="connsiteY2"/>
              </a:cxn>
            </a:cxnLst>
            <a:rect l="l" t="t" r="r" b="b"/>
            <a:pathLst>
              <a:path w="457200" h="38426">
                <a:moveTo>
                  <a:pt x="457200" y="38426"/>
                </a:moveTo>
                <a:cubicBezTo>
                  <a:pt x="346710" y="20646"/>
                  <a:pt x="236220" y="2866"/>
                  <a:pt x="160020" y="326"/>
                </a:cubicBezTo>
                <a:cubicBezTo>
                  <a:pt x="83820" y="-2214"/>
                  <a:pt x="41910" y="10486"/>
                  <a:pt x="0" y="23186"/>
                </a:cubicBezTo>
              </a:path>
            </a:pathLst>
          </a:custGeom>
          <a:noFill/>
          <a:ln w="69850">
            <a:solidFill>
              <a:schemeClr val="bg1"/>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テキスト ボックス 6">
            <a:extLst>
              <a:ext uri="{FF2B5EF4-FFF2-40B4-BE49-F238E27FC236}">
                <a16:creationId xmlns:a16="http://schemas.microsoft.com/office/drawing/2014/main" id="{0C703536-33AE-483C-8BC1-8AAEA8753B03}"/>
              </a:ext>
            </a:extLst>
          </p:cNvPr>
          <p:cNvSpPr txBox="1"/>
          <p:nvPr/>
        </p:nvSpPr>
        <p:spPr>
          <a:xfrm>
            <a:off x="84791" y="116632"/>
            <a:ext cx="7160935" cy="584775"/>
          </a:xfrm>
          <a:prstGeom prst="rect">
            <a:avLst/>
          </a:prstGeom>
          <a:noFill/>
        </p:spPr>
        <p:txBody>
          <a:bodyPr wrap="none" rtlCol="0">
            <a:spAutoFit/>
          </a:bodyPr>
          <a:lstStyle/>
          <a:p>
            <a:r>
              <a:rPr kumimoji="1" lang="ja-JP" altLang="en-US" sz="3200" dirty="0">
                <a:latin typeface="游ゴシック" panose="020B0400000000000000" pitchFamily="50" charset="-128"/>
                <a:ea typeface="游ゴシック" panose="020B0400000000000000" pitchFamily="50" charset="-128"/>
              </a:rPr>
              <a:t>水平型ヒートポンプの数値解析の特徴</a:t>
            </a:r>
          </a:p>
        </p:txBody>
      </p:sp>
      <p:sp>
        <p:nvSpPr>
          <p:cNvPr id="8" name="テキスト ボックス 7">
            <a:extLst>
              <a:ext uri="{FF2B5EF4-FFF2-40B4-BE49-F238E27FC236}">
                <a16:creationId xmlns:a16="http://schemas.microsoft.com/office/drawing/2014/main" id="{C69188B1-5119-4741-89F7-0A86B040ED15}"/>
              </a:ext>
            </a:extLst>
          </p:cNvPr>
          <p:cNvSpPr txBox="1"/>
          <p:nvPr/>
        </p:nvSpPr>
        <p:spPr>
          <a:xfrm>
            <a:off x="204575" y="1000350"/>
            <a:ext cx="3733714" cy="461665"/>
          </a:xfrm>
          <a:prstGeom prst="rect">
            <a:avLst/>
          </a:prstGeom>
          <a:noFill/>
        </p:spPr>
        <p:txBody>
          <a:bodyPr wrap="none" rtlCol="0">
            <a:spAutoFit/>
          </a:bodyPr>
          <a:lstStyle/>
          <a:p>
            <a:r>
              <a:rPr kumimoji="1" lang="ja-JP" altLang="en-US" sz="2400" dirty="0">
                <a:effectLst>
                  <a:outerShdw blurRad="38100" dist="38100" dir="2700000" algn="tl">
                    <a:srgbClr val="000000">
                      <a:alpha val="43137"/>
                    </a:srgbClr>
                  </a:outerShdw>
                </a:effectLst>
                <a:latin typeface="+mn-ea"/>
                <a:ea typeface="+mn-ea"/>
              </a:rPr>
              <a:t>鉛直型（深さ</a:t>
            </a:r>
            <a:r>
              <a:rPr kumimoji="1" lang="en-US" altLang="ja-JP" sz="2400" dirty="0">
                <a:effectLst>
                  <a:outerShdw blurRad="38100" dist="38100" dir="2700000" algn="tl">
                    <a:srgbClr val="000000">
                      <a:alpha val="43137"/>
                    </a:srgbClr>
                  </a:outerShdw>
                </a:effectLst>
                <a:latin typeface="+mn-ea"/>
                <a:ea typeface="+mn-ea"/>
              </a:rPr>
              <a:t>100m</a:t>
            </a:r>
            <a:r>
              <a:rPr kumimoji="1" lang="ja-JP" altLang="en-US" sz="2400" dirty="0">
                <a:effectLst>
                  <a:outerShdw blurRad="38100" dist="38100" dir="2700000" algn="tl">
                    <a:srgbClr val="000000">
                      <a:alpha val="43137"/>
                    </a:srgbClr>
                  </a:outerShdw>
                </a:effectLst>
                <a:latin typeface="+mn-ea"/>
                <a:ea typeface="+mn-ea"/>
              </a:rPr>
              <a:t>程度）</a:t>
            </a:r>
          </a:p>
        </p:txBody>
      </p:sp>
      <p:sp>
        <p:nvSpPr>
          <p:cNvPr id="9" name="テキスト ボックス 8">
            <a:extLst>
              <a:ext uri="{FF2B5EF4-FFF2-40B4-BE49-F238E27FC236}">
                <a16:creationId xmlns:a16="http://schemas.microsoft.com/office/drawing/2014/main" id="{150C5FD1-725C-47A2-A49C-6D7094D72C7C}"/>
              </a:ext>
            </a:extLst>
          </p:cNvPr>
          <p:cNvSpPr txBox="1"/>
          <p:nvPr/>
        </p:nvSpPr>
        <p:spPr>
          <a:xfrm>
            <a:off x="224846" y="1497902"/>
            <a:ext cx="4131131" cy="830997"/>
          </a:xfrm>
          <a:prstGeom prst="rect">
            <a:avLst/>
          </a:prstGeom>
          <a:noFill/>
        </p:spPr>
        <p:txBody>
          <a:bodyPr wrap="square" rtlCol="0">
            <a:spAutoFit/>
          </a:bodyPr>
          <a:lstStyle/>
          <a:p>
            <a:pPr marL="342900" indent="-342900">
              <a:buFont typeface="Arial" panose="020B0604020202020204" pitchFamily="34" charset="0"/>
              <a:buChar char="•"/>
            </a:pPr>
            <a:r>
              <a:rPr lang="ja-JP" altLang="en-US" sz="2400" dirty="0">
                <a:latin typeface="游ゴシック" panose="020B0400000000000000" pitchFamily="50" charset="-128"/>
                <a:ea typeface="游ゴシック" panose="020B0400000000000000" pitchFamily="50" charset="-128"/>
              </a:rPr>
              <a:t>熱交換器のほとんどが地下水の下に位置する</a:t>
            </a:r>
            <a:endParaRPr lang="en-US" altLang="ja-JP" sz="240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54B8144C-3697-49A7-8BE0-588CFBC647C3}"/>
              </a:ext>
            </a:extLst>
          </p:cNvPr>
          <p:cNvSpPr txBox="1"/>
          <p:nvPr/>
        </p:nvSpPr>
        <p:spPr>
          <a:xfrm>
            <a:off x="4716016" y="1036237"/>
            <a:ext cx="3297698" cy="461665"/>
          </a:xfrm>
          <a:prstGeom prst="rect">
            <a:avLst/>
          </a:prstGeom>
          <a:noFill/>
        </p:spPr>
        <p:txBody>
          <a:bodyPr wrap="none" rtlCol="0">
            <a:spAutoFit/>
          </a:bodyPr>
          <a:lstStyle/>
          <a:p>
            <a:r>
              <a:rPr kumimoji="1" lang="ja-JP" altLang="en-US" sz="2400" dirty="0">
                <a:solidFill>
                  <a:srgbClr val="FF0000"/>
                </a:solidFill>
                <a:effectLst>
                  <a:outerShdw blurRad="38100" dist="38100" dir="2700000" algn="tl">
                    <a:srgbClr val="000000">
                      <a:alpha val="43137"/>
                    </a:srgbClr>
                  </a:outerShdw>
                </a:effectLst>
                <a:latin typeface="+mn-ea"/>
                <a:ea typeface="+mn-ea"/>
              </a:rPr>
              <a:t>水平型</a:t>
            </a:r>
            <a:r>
              <a:rPr kumimoji="1" lang="ja-JP" altLang="en-US" sz="2400" dirty="0">
                <a:effectLst>
                  <a:outerShdw blurRad="38100" dist="38100" dir="2700000" algn="tl">
                    <a:srgbClr val="000000">
                      <a:alpha val="43137"/>
                    </a:srgbClr>
                  </a:outerShdw>
                </a:effectLst>
                <a:latin typeface="+mn-ea"/>
                <a:ea typeface="+mn-ea"/>
              </a:rPr>
              <a:t>（深さ</a:t>
            </a:r>
            <a:r>
              <a:rPr kumimoji="1" lang="en-US" altLang="ja-JP" sz="2400" dirty="0">
                <a:effectLst>
                  <a:outerShdw blurRad="38100" dist="38100" dir="2700000" algn="tl">
                    <a:srgbClr val="000000">
                      <a:alpha val="43137"/>
                    </a:srgbClr>
                  </a:outerShdw>
                </a:effectLst>
                <a:latin typeface="+mn-ea"/>
                <a:ea typeface="+mn-ea"/>
              </a:rPr>
              <a:t>1</a:t>
            </a:r>
            <a:r>
              <a:rPr kumimoji="1" lang="ja-JP" altLang="en-US" sz="2400" dirty="0">
                <a:effectLst>
                  <a:outerShdw blurRad="38100" dist="38100" dir="2700000" algn="tl">
                    <a:srgbClr val="000000">
                      <a:alpha val="43137"/>
                    </a:srgbClr>
                  </a:outerShdw>
                </a:effectLst>
                <a:latin typeface="+mn-ea"/>
                <a:ea typeface="+mn-ea"/>
              </a:rPr>
              <a:t>～</a:t>
            </a:r>
            <a:r>
              <a:rPr kumimoji="1" lang="en-US" altLang="ja-JP" sz="2400" dirty="0">
                <a:effectLst>
                  <a:outerShdw blurRad="38100" dist="38100" dir="2700000" algn="tl">
                    <a:srgbClr val="000000">
                      <a:alpha val="43137"/>
                    </a:srgbClr>
                  </a:outerShdw>
                </a:effectLst>
                <a:latin typeface="+mn-ea"/>
                <a:ea typeface="+mn-ea"/>
              </a:rPr>
              <a:t>2m</a:t>
            </a:r>
            <a:r>
              <a:rPr kumimoji="1" lang="ja-JP" altLang="en-US" sz="2400" dirty="0">
                <a:effectLst>
                  <a:outerShdw blurRad="38100" dist="38100" dir="2700000" algn="tl">
                    <a:srgbClr val="000000">
                      <a:alpha val="43137"/>
                    </a:srgbClr>
                  </a:outerShdw>
                </a:effectLst>
                <a:latin typeface="+mn-ea"/>
                <a:ea typeface="+mn-ea"/>
              </a:rPr>
              <a:t>）</a:t>
            </a:r>
          </a:p>
        </p:txBody>
      </p:sp>
      <p:sp>
        <p:nvSpPr>
          <p:cNvPr id="11" name="テキスト ボックス 10">
            <a:extLst>
              <a:ext uri="{FF2B5EF4-FFF2-40B4-BE49-F238E27FC236}">
                <a16:creationId xmlns:a16="http://schemas.microsoft.com/office/drawing/2014/main" id="{A1DB4448-A441-4A9D-ABF9-139BF5505F19}"/>
              </a:ext>
            </a:extLst>
          </p:cNvPr>
          <p:cNvSpPr txBox="1"/>
          <p:nvPr/>
        </p:nvSpPr>
        <p:spPr>
          <a:xfrm>
            <a:off x="4788024" y="1497902"/>
            <a:ext cx="4131131" cy="1200329"/>
          </a:xfrm>
          <a:prstGeom prst="rect">
            <a:avLst/>
          </a:prstGeom>
          <a:noFill/>
        </p:spPr>
        <p:txBody>
          <a:bodyPr wrap="square" rtlCol="0">
            <a:spAutoFit/>
          </a:bodyPr>
          <a:lstStyle/>
          <a:p>
            <a:pPr marL="342900" indent="-342900">
              <a:buFont typeface="Arial" panose="020B0604020202020204" pitchFamily="34" charset="0"/>
              <a:buChar char="•"/>
            </a:pPr>
            <a:r>
              <a:rPr lang="ja-JP" altLang="en-US" sz="2400" dirty="0">
                <a:latin typeface="游ゴシック" panose="020B0400000000000000" pitchFamily="50" charset="-128"/>
                <a:ea typeface="游ゴシック" panose="020B0400000000000000" pitchFamily="50" charset="-128"/>
              </a:rPr>
              <a:t>ほとんどの場合、土粒子と水・空気が混在する不飽和帯に位置する</a:t>
            </a:r>
            <a:endParaRPr kumimoji="1" lang="en-US" altLang="ja-JP" sz="2400" dirty="0">
              <a:latin typeface="游ゴシック" panose="020B0400000000000000" pitchFamily="50" charset="-128"/>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3A170C12-EDEB-406B-A556-47E00969CBC2}"/>
              </a:ext>
            </a:extLst>
          </p:cNvPr>
          <p:cNvSpPr txBox="1"/>
          <p:nvPr/>
        </p:nvSpPr>
        <p:spPr>
          <a:xfrm>
            <a:off x="566177" y="2262942"/>
            <a:ext cx="3600400" cy="1200329"/>
          </a:xfrm>
          <a:prstGeom prst="rect">
            <a:avLst/>
          </a:prstGeom>
          <a:noFill/>
        </p:spPr>
        <p:txBody>
          <a:bodyPr wrap="square" rtlCol="0">
            <a:spAutoFit/>
          </a:bodyPr>
          <a:lstStyle/>
          <a:p>
            <a:r>
              <a:rPr kumimoji="1" lang="ja-JP" altLang="en-US" sz="2400" dirty="0">
                <a:latin typeface="+mn-ea"/>
                <a:ea typeface="+mn-ea"/>
              </a:rPr>
              <a:t>　↓</a:t>
            </a:r>
            <a:endParaRPr kumimoji="1" lang="en-US" altLang="ja-JP" sz="2400" dirty="0">
              <a:latin typeface="+mn-ea"/>
              <a:ea typeface="+mn-ea"/>
            </a:endParaRPr>
          </a:p>
          <a:p>
            <a:r>
              <a:rPr kumimoji="1" lang="ja-JP" altLang="en-US" sz="2400" dirty="0">
                <a:latin typeface="+mn-ea"/>
                <a:ea typeface="+mn-ea"/>
              </a:rPr>
              <a:t>熱伝導と地下水の流れによる熱輸送が影響</a:t>
            </a:r>
          </a:p>
        </p:txBody>
      </p:sp>
      <p:grpSp>
        <p:nvGrpSpPr>
          <p:cNvPr id="12" name="グループ化 11">
            <a:extLst>
              <a:ext uri="{FF2B5EF4-FFF2-40B4-BE49-F238E27FC236}">
                <a16:creationId xmlns:a16="http://schemas.microsoft.com/office/drawing/2014/main" id="{99805809-0659-48A9-B9C8-B1C0AE807E74}"/>
              </a:ext>
            </a:extLst>
          </p:cNvPr>
          <p:cNvGrpSpPr/>
          <p:nvPr/>
        </p:nvGrpSpPr>
        <p:grpSpPr>
          <a:xfrm>
            <a:off x="172047" y="3517490"/>
            <a:ext cx="4741708" cy="3290791"/>
            <a:chOff x="172047" y="3517490"/>
            <a:chExt cx="4741708" cy="3290791"/>
          </a:xfrm>
        </p:grpSpPr>
        <p:pic>
          <p:nvPicPr>
            <p:cNvPr id="5" name="図 4" descr="背景パターン&#10;&#10;低い精度で自動的に生成された説明">
              <a:extLst>
                <a:ext uri="{FF2B5EF4-FFF2-40B4-BE49-F238E27FC236}">
                  <a16:creationId xmlns:a16="http://schemas.microsoft.com/office/drawing/2014/main" id="{077E55D4-148F-4A51-BF9D-A7C49558D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77" y="3517490"/>
              <a:ext cx="4115100" cy="2848915"/>
            </a:xfrm>
            <a:prstGeom prst="rect">
              <a:avLst/>
            </a:prstGeom>
          </p:spPr>
        </p:pic>
        <p:sp>
          <p:nvSpPr>
            <p:cNvPr id="6" name="テキスト ボックス 5">
              <a:extLst>
                <a:ext uri="{FF2B5EF4-FFF2-40B4-BE49-F238E27FC236}">
                  <a16:creationId xmlns:a16="http://schemas.microsoft.com/office/drawing/2014/main" id="{D51694E0-2283-4C78-B7F1-63CC838E3D92}"/>
                </a:ext>
              </a:extLst>
            </p:cNvPr>
            <p:cNvSpPr txBox="1"/>
            <p:nvPr/>
          </p:nvSpPr>
          <p:spPr>
            <a:xfrm>
              <a:off x="172047" y="6500504"/>
              <a:ext cx="4741708" cy="307777"/>
            </a:xfrm>
            <a:prstGeom prst="rect">
              <a:avLst/>
            </a:prstGeom>
            <a:noFill/>
          </p:spPr>
          <p:txBody>
            <a:bodyPr wrap="square" rtlCol="0">
              <a:spAutoFit/>
            </a:bodyPr>
            <a:lstStyle/>
            <a:p>
              <a:r>
                <a:rPr kumimoji="1" lang="en-US" altLang="ja-JP" sz="1400" dirty="0" err="1">
                  <a:latin typeface="游ゴシック" panose="020B0400000000000000" pitchFamily="50" charset="-128"/>
                  <a:ea typeface="游ゴシック" panose="020B0400000000000000" pitchFamily="50" charset="-128"/>
                </a:rPr>
                <a:t>Dehkordi</a:t>
              </a:r>
              <a:r>
                <a:rPr kumimoji="1" lang="en-US" altLang="ja-JP" sz="1400" dirty="0">
                  <a:latin typeface="游ゴシック" panose="020B0400000000000000" pitchFamily="50" charset="-128"/>
                  <a:ea typeface="游ゴシック" panose="020B0400000000000000" pitchFamily="50" charset="-128"/>
                </a:rPr>
                <a:t> and </a:t>
              </a:r>
              <a:r>
                <a:rPr kumimoji="1" lang="en-US" altLang="ja-JP" sz="1400" dirty="0" err="1">
                  <a:latin typeface="游ゴシック" panose="020B0400000000000000" pitchFamily="50" charset="-128"/>
                  <a:ea typeface="游ゴシック" panose="020B0400000000000000" pitchFamily="50" charset="-128"/>
                </a:rPr>
                <a:t>Schincariol</a:t>
              </a:r>
              <a:r>
                <a:rPr kumimoji="1" lang="en-US" altLang="ja-JP" sz="1400" dirty="0">
                  <a:latin typeface="游ゴシック" panose="020B0400000000000000" pitchFamily="50" charset="-128"/>
                  <a:ea typeface="游ゴシック" panose="020B0400000000000000" pitchFamily="50" charset="-128"/>
                </a:rPr>
                <a:t> 2014 Hydrogeology Journal 22</a:t>
              </a:r>
              <a:endParaRPr kumimoji="1" lang="ja-JP" altLang="en-US" sz="1400" dirty="0">
                <a:latin typeface="游ゴシック" panose="020B0400000000000000" pitchFamily="50" charset="-128"/>
                <a:ea typeface="游ゴシック" panose="020B0400000000000000" pitchFamily="50" charset="-128"/>
              </a:endParaRPr>
            </a:p>
          </p:txBody>
        </p:sp>
      </p:grpSp>
      <p:sp>
        <p:nvSpPr>
          <p:cNvPr id="17" name="テキスト ボックス 16">
            <a:extLst>
              <a:ext uri="{FF2B5EF4-FFF2-40B4-BE49-F238E27FC236}">
                <a16:creationId xmlns:a16="http://schemas.microsoft.com/office/drawing/2014/main" id="{F6E49A9C-5113-402B-963B-8F29B6EE701D}"/>
              </a:ext>
            </a:extLst>
          </p:cNvPr>
          <p:cNvSpPr txBox="1"/>
          <p:nvPr/>
        </p:nvSpPr>
        <p:spPr>
          <a:xfrm>
            <a:off x="5148064" y="2644170"/>
            <a:ext cx="3600400" cy="1569660"/>
          </a:xfrm>
          <a:prstGeom prst="rect">
            <a:avLst/>
          </a:prstGeom>
          <a:noFill/>
        </p:spPr>
        <p:txBody>
          <a:bodyPr wrap="square" rtlCol="0">
            <a:spAutoFit/>
          </a:bodyPr>
          <a:lstStyle/>
          <a:p>
            <a:r>
              <a:rPr kumimoji="1" lang="ja-JP" altLang="en-US" sz="2400" dirty="0">
                <a:latin typeface="+mn-ea"/>
                <a:ea typeface="+mn-ea"/>
              </a:rPr>
              <a:t>　↓</a:t>
            </a:r>
            <a:endParaRPr kumimoji="1" lang="en-US" altLang="ja-JP" sz="2400" dirty="0">
              <a:latin typeface="+mn-ea"/>
              <a:ea typeface="+mn-ea"/>
            </a:endParaRPr>
          </a:p>
          <a:p>
            <a:r>
              <a:rPr lang="ja-JP" altLang="en-US" sz="2400" dirty="0">
                <a:latin typeface="+mn-ea"/>
                <a:ea typeface="+mn-ea"/>
              </a:rPr>
              <a:t>これまでの研究では熱伝導による熱の輸送のみを考慮して解析を実施</a:t>
            </a:r>
            <a:endParaRPr kumimoji="1" lang="ja-JP" altLang="en-US" sz="2400" dirty="0">
              <a:latin typeface="+mn-ea"/>
              <a:ea typeface="+mn-ea"/>
            </a:endParaRPr>
          </a:p>
        </p:txBody>
      </p:sp>
      <p:grpSp>
        <p:nvGrpSpPr>
          <p:cNvPr id="18" name="グループ化 17">
            <a:extLst>
              <a:ext uri="{FF2B5EF4-FFF2-40B4-BE49-F238E27FC236}">
                <a16:creationId xmlns:a16="http://schemas.microsoft.com/office/drawing/2014/main" id="{9DF45BAD-736B-4915-8F15-52F49A8095EE}"/>
              </a:ext>
            </a:extLst>
          </p:cNvPr>
          <p:cNvGrpSpPr/>
          <p:nvPr/>
        </p:nvGrpSpPr>
        <p:grpSpPr>
          <a:xfrm>
            <a:off x="4572000" y="4176081"/>
            <a:ext cx="4065282" cy="2626371"/>
            <a:chOff x="4572000" y="4176081"/>
            <a:chExt cx="4065282" cy="2626371"/>
          </a:xfrm>
        </p:grpSpPr>
        <p:pic>
          <p:nvPicPr>
            <p:cNvPr id="16" name="図 15" descr="グラフィカル ユーザー インターフェイス が含まれている画像&#10;&#10;自動的に生成された説明">
              <a:extLst>
                <a:ext uri="{FF2B5EF4-FFF2-40B4-BE49-F238E27FC236}">
                  <a16:creationId xmlns:a16="http://schemas.microsoft.com/office/drawing/2014/main" id="{F5399447-8AAD-473C-946C-D965E4DDDA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4176081"/>
              <a:ext cx="2488872" cy="2376760"/>
            </a:xfrm>
            <a:prstGeom prst="rect">
              <a:avLst/>
            </a:prstGeom>
          </p:spPr>
        </p:pic>
        <p:sp>
          <p:nvSpPr>
            <p:cNvPr id="22" name="テキスト ボックス 21">
              <a:extLst>
                <a:ext uri="{FF2B5EF4-FFF2-40B4-BE49-F238E27FC236}">
                  <a16:creationId xmlns:a16="http://schemas.microsoft.com/office/drawing/2014/main" id="{EF22CAFE-0F8D-4229-A507-0CF2861C24F7}"/>
                </a:ext>
              </a:extLst>
            </p:cNvPr>
            <p:cNvSpPr txBox="1"/>
            <p:nvPr/>
          </p:nvSpPr>
          <p:spPr>
            <a:xfrm>
              <a:off x="5036882" y="6494675"/>
              <a:ext cx="3600400" cy="307777"/>
            </a:xfrm>
            <a:prstGeom prst="rect">
              <a:avLst/>
            </a:prstGeom>
            <a:noFill/>
          </p:spPr>
          <p:txBody>
            <a:bodyPr wrap="square" rtlCol="0">
              <a:spAutoFit/>
            </a:bodyPr>
            <a:lstStyle/>
            <a:p>
              <a:r>
                <a:rPr kumimoji="1" lang="en-US" altLang="ja-JP" sz="1400" dirty="0" err="1">
                  <a:latin typeface="游ゴシック" panose="020B0400000000000000" pitchFamily="50" charset="-128"/>
                  <a:ea typeface="游ゴシック" panose="020B0400000000000000" pitchFamily="50" charset="-128"/>
                </a:rPr>
                <a:t>Selamat</a:t>
              </a:r>
              <a:r>
                <a:rPr kumimoji="1" lang="en-US" altLang="ja-JP" sz="1400" dirty="0">
                  <a:latin typeface="游ゴシック" panose="020B0400000000000000" pitchFamily="50" charset="-128"/>
                  <a:ea typeface="游ゴシック" panose="020B0400000000000000" pitchFamily="50" charset="-128"/>
                </a:rPr>
                <a:t> et al. 2016 Renewable Energy 95</a:t>
              </a:r>
              <a:endParaRPr kumimoji="1" lang="ja-JP" altLang="en-US" sz="1400" dirty="0">
                <a:latin typeface="游ゴシック" panose="020B0400000000000000" pitchFamily="50" charset="-128"/>
                <a:ea typeface="游ゴシック" panose="020B0400000000000000" pitchFamily="50" charset="-128"/>
              </a:endParaRPr>
            </a:p>
          </p:txBody>
        </p:sp>
      </p:grpSp>
      <p:sp>
        <p:nvSpPr>
          <p:cNvPr id="19" name="テキスト ボックス 18">
            <a:extLst>
              <a:ext uri="{FF2B5EF4-FFF2-40B4-BE49-F238E27FC236}">
                <a16:creationId xmlns:a16="http://schemas.microsoft.com/office/drawing/2014/main" id="{BA035712-8442-41CC-89F5-087595482E0A}"/>
              </a:ext>
            </a:extLst>
          </p:cNvPr>
          <p:cNvSpPr txBox="1"/>
          <p:nvPr/>
        </p:nvSpPr>
        <p:spPr>
          <a:xfrm>
            <a:off x="7183999" y="4291874"/>
            <a:ext cx="1659429" cy="2231380"/>
          </a:xfrm>
          <a:prstGeom prst="rect">
            <a:avLst/>
          </a:prstGeom>
          <a:noFill/>
        </p:spPr>
        <p:txBody>
          <a:bodyPr wrap="none" rtlCol="0">
            <a:spAutoFit/>
          </a:bodyPr>
          <a:lstStyle/>
          <a:p>
            <a:pPr algn="ctr"/>
            <a:r>
              <a:rPr lang="ja-JP" altLang="en-US" sz="2400" dirty="0">
                <a:latin typeface="+mn-ea"/>
                <a:ea typeface="+mn-ea"/>
              </a:rPr>
              <a:t>他の効果</a:t>
            </a:r>
            <a:endParaRPr lang="en-US" altLang="ja-JP" sz="2400" dirty="0">
              <a:latin typeface="+mn-ea"/>
              <a:ea typeface="+mn-ea"/>
            </a:endParaRPr>
          </a:p>
          <a:p>
            <a:pPr algn="ctr"/>
            <a:r>
              <a:rPr kumimoji="1" lang="ja-JP" altLang="en-US" sz="11500" b="1" dirty="0">
                <a:solidFill>
                  <a:srgbClr val="FF0000"/>
                </a:solidFill>
                <a:latin typeface="+mn-ea"/>
                <a:ea typeface="+mn-ea"/>
              </a:rPr>
              <a:t>？</a:t>
            </a:r>
          </a:p>
        </p:txBody>
      </p:sp>
      <p:grpSp>
        <p:nvGrpSpPr>
          <p:cNvPr id="26" name="グループ化 25">
            <a:extLst>
              <a:ext uri="{FF2B5EF4-FFF2-40B4-BE49-F238E27FC236}">
                <a16:creationId xmlns:a16="http://schemas.microsoft.com/office/drawing/2014/main" id="{133C99EC-34F0-4DC2-90E4-697B2B8BD8C3}"/>
              </a:ext>
            </a:extLst>
          </p:cNvPr>
          <p:cNvGrpSpPr/>
          <p:nvPr/>
        </p:nvGrpSpPr>
        <p:grpSpPr>
          <a:xfrm>
            <a:off x="2542901" y="3718850"/>
            <a:ext cx="736826" cy="2308324"/>
            <a:chOff x="2542901" y="3718850"/>
            <a:chExt cx="736826" cy="2308324"/>
          </a:xfrm>
        </p:grpSpPr>
        <p:cxnSp>
          <p:nvCxnSpPr>
            <p:cNvPr id="15" name="直線矢印コネクタ 14">
              <a:extLst>
                <a:ext uri="{FF2B5EF4-FFF2-40B4-BE49-F238E27FC236}">
                  <a16:creationId xmlns:a16="http://schemas.microsoft.com/office/drawing/2014/main" id="{50FDF2C3-96F1-4144-82E3-5E0478813BC6}"/>
                </a:ext>
              </a:extLst>
            </p:cNvPr>
            <p:cNvCxnSpPr>
              <a:cxnSpLocks/>
            </p:cNvCxnSpPr>
            <p:nvPr/>
          </p:nvCxnSpPr>
          <p:spPr>
            <a:xfrm flipV="1">
              <a:off x="2542901" y="3840721"/>
              <a:ext cx="0" cy="2146331"/>
            </a:xfrm>
            <a:prstGeom prst="straightConnector1">
              <a:avLst/>
            </a:prstGeom>
            <a:ln w="1016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C18BFA40-3E61-44E5-8D7E-D750AD791566}"/>
                </a:ext>
              </a:extLst>
            </p:cNvPr>
            <p:cNvSpPr txBox="1"/>
            <p:nvPr/>
          </p:nvSpPr>
          <p:spPr>
            <a:xfrm>
              <a:off x="2758925" y="3718850"/>
              <a:ext cx="520802" cy="2308324"/>
            </a:xfrm>
            <a:prstGeom prst="rect">
              <a:avLst/>
            </a:prstGeom>
            <a:noFill/>
          </p:spPr>
          <p:txBody>
            <a:bodyPr wrap="square" rtlCol="0">
              <a:spAutoFit/>
            </a:bodyPr>
            <a:lstStyle/>
            <a:p>
              <a:r>
                <a:rPr kumimoji="1" lang="ja-JP" altLang="en-US" sz="2400" b="1" dirty="0">
                  <a:solidFill>
                    <a:srgbClr val="00B0F0"/>
                  </a:solidFill>
                  <a:latin typeface="游ゴシック" panose="020B0400000000000000" pitchFamily="50" charset="-128"/>
                  <a:ea typeface="游ゴシック" panose="020B0400000000000000" pitchFamily="50" charset="-128"/>
                </a:rPr>
                <a:t>地下水の流れ</a:t>
              </a:r>
            </a:p>
          </p:txBody>
        </p:sp>
      </p:grpSp>
    </p:spTree>
    <p:extLst>
      <p:ext uri="{BB962C8B-B14F-4D97-AF65-F5344CB8AC3E}">
        <p14:creationId xmlns:p14="http://schemas.microsoft.com/office/powerpoint/2010/main" val="93309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1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7EB26C-B135-4434-BFD5-ABF24775C055}"/>
              </a:ext>
            </a:extLst>
          </p:cNvPr>
          <p:cNvSpPr txBox="1">
            <a:spLocks/>
          </p:cNvSpPr>
          <p:nvPr/>
        </p:nvSpPr>
        <p:spPr>
          <a:xfrm>
            <a:off x="84791" y="203607"/>
            <a:ext cx="6752291" cy="561097"/>
          </a:xfr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endParaRPr lang="ja-JP" altLang="en-US" sz="3200" b="1" dirty="0">
              <a:solidFill>
                <a:srgbClr val="0070C0"/>
              </a:solidFill>
              <a:latin typeface="+mn-ea"/>
              <a:ea typeface="+mn-ea"/>
            </a:endParaRPr>
          </a:p>
        </p:txBody>
      </p:sp>
      <p:sp>
        <p:nvSpPr>
          <p:cNvPr id="13" name="フリーフォーム 14">
            <a:extLst>
              <a:ext uri="{FF2B5EF4-FFF2-40B4-BE49-F238E27FC236}">
                <a16:creationId xmlns:a16="http://schemas.microsoft.com/office/drawing/2014/main" id="{D012AFF3-A659-4848-AD46-9E6043B6D3EE}"/>
              </a:ext>
            </a:extLst>
          </p:cNvPr>
          <p:cNvSpPr>
            <a:spLocks noChangeAspect="1"/>
          </p:cNvSpPr>
          <p:nvPr/>
        </p:nvSpPr>
        <p:spPr>
          <a:xfrm>
            <a:off x="6114174" y="1630683"/>
            <a:ext cx="685800" cy="57639"/>
          </a:xfrm>
          <a:custGeom>
            <a:avLst/>
            <a:gdLst>
              <a:gd name="connsiteX0" fmla="*/ 457200 w 457200"/>
              <a:gd name="connsiteY0" fmla="*/ 38426 h 38426"/>
              <a:gd name="connsiteX1" fmla="*/ 160020 w 457200"/>
              <a:gd name="connsiteY1" fmla="*/ 326 h 38426"/>
              <a:gd name="connsiteX2" fmla="*/ 0 w 457200"/>
              <a:gd name="connsiteY2" fmla="*/ 23186 h 38426"/>
            </a:gdLst>
            <a:ahLst/>
            <a:cxnLst>
              <a:cxn ang="0">
                <a:pos x="connsiteX0" y="connsiteY0"/>
              </a:cxn>
              <a:cxn ang="0">
                <a:pos x="connsiteX1" y="connsiteY1"/>
              </a:cxn>
              <a:cxn ang="0">
                <a:pos x="connsiteX2" y="connsiteY2"/>
              </a:cxn>
            </a:cxnLst>
            <a:rect l="l" t="t" r="r" b="b"/>
            <a:pathLst>
              <a:path w="457200" h="38426">
                <a:moveTo>
                  <a:pt x="457200" y="38426"/>
                </a:moveTo>
                <a:cubicBezTo>
                  <a:pt x="346710" y="20646"/>
                  <a:pt x="236220" y="2866"/>
                  <a:pt x="160020" y="326"/>
                </a:cubicBezTo>
                <a:cubicBezTo>
                  <a:pt x="83820" y="-2214"/>
                  <a:pt x="41910" y="10486"/>
                  <a:pt x="0" y="23186"/>
                </a:cubicBezTo>
              </a:path>
            </a:pathLst>
          </a:custGeom>
          <a:noFill/>
          <a:ln w="69850">
            <a:solidFill>
              <a:schemeClr val="bg1"/>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4" name="フリーフォーム 15">
            <a:extLst>
              <a:ext uri="{FF2B5EF4-FFF2-40B4-BE49-F238E27FC236}">
                <a16:creationId xmlns:a16="http://schemas.microsoft.com/office/drawing/2014/main" id="{580C2CD5-B9CB-455F-9E0B-D6DF691A1DB1}"/>
              </a:ext>
            </a:extLst>
          </p:cNvPr>
          <p:cNvSpPr>
            <a:spLocks noChangeAspect="1"/>
          </p:cNvSpPr>
          <p:nvPr/>
        </p:nvSpPr>
        <p:spPr>
          <a:xfrm rot="11164490">
            <a:off x="6458197" y="4305575"/>
            <a:ext cx="685800" cy="57639"/>
          </a:xfrm>
          <a:custGeom>
            <a:avLst/>
            <a:gdLst>
              <a:gd name="connsiteX0" fmla="*/ 457200 w 457200"/>
              <a:gd name="connsiteY0" fmla="*/ 38426 h 38426"/>
              <a:gd name="connsiteX1" fmla="*/ 160020 w 457200"/>
              <a:gd name="connsiteY1" fmla="*/ 326 h 38426"/>
              <a:gd name="connsiteX2" fmla="*/ 0 w 457200"/>
              <a:gd name="connsiteY2" fmla="*/ 23186 h 38426"/>
            </a:gdLst>
            <a:ahLst/>
            <a:cxnLst>
              <a:cxn ang="0">
                <a:pos x="connsiteX0" y="connsiteY0"/>
              </a:cxn>
              <a:cxn ang="0">
                <a:pos x="connsiteX1" y="connsiteY1"/>
              </a:cxn>
              <a:cxn ang="0">
                <a:pos x="connsiteX2" y="connsiteY2"/>
              </a:cxn>
            </a:cxnLst>
            <a:rect l="l" t="t" r="r" b="b"/>
            <a:pathLst>
              <a:path w="457200" h="38426">
                <a:moveTo>
                  <a:pt x="457200" y="38426"/>
                </a:moveTo>
                <a:cubicBezTo>
                  <a:pt x="346710" y="20646"/>
                  <a:pt x="236220" y="2866"/>
                  <a:pt x="160020" y="326"/>
                </a:cubicBezTo>
                <a:cubicBezTo>
                  <a:pt x="83820" y="-2214"/>
                  <a:pt x="41910" y="10486"/>
                  <a:pt x="0" y="23186"/>
                </a:cubicBezTo>
              </a:path>
            </a:pathLst>
          </a:custGeom>
          <a:noFill/>
          <a:ln w="69850">
            <a:solidFill>
              <a:schemeClr val="bg1"/>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0" name="フリーフォーム 22">
            <a:extLst>
              <a:ext uri="{FF2B5EF4-FFF2-40B4-BE49-F238E27FC236}">
                <a16:creationId xmlns:a16="http://schemas.microsoft.com/office/drawing/2014/main" id="{C3DE8356-C703-41E2-B939-E2C157CAAA88}"/>
              </a:ext>
            </a:extLst>
          </p:cNvPr>
          <p:cNvSpPr>
            <a:spLocks noChangeAspect="1"/>
          </p:cNvSpPr>
          <p:nvPr/>
        </p:nvSpPr>
        <p:spPr>
          <a:xfrm rot="13537601">
            <a:off x="2023477" y="4370519"/>
            <a:ext cx="685800" cy="57639"/>
          </a:xfrm>
          <a:custGeom>
            <a:avLst/>
            <a:gdLst>
              <a:gd name="connsiteX0" fmla="*/ 457200 w 457200"/>
              <a:gd name="connsiteY0" fmla="*/ 38426 h 38426"/>
              <a:gd name="connsiteX1" fmla="*/ 160020 w 457200"/>
              <a:gd name="connsiteY1" fmla="*/ 326 h 38426"/>
              <a:gd name="connsiteX2" fmla="*/ 0 w 457200"/>
              <a:gd name="connsiteY2" fmla="*/ 23186 h 38426"/>
            </a:gdLst>
            <a:ahLst/>
            <a:cxnLst>
              <a:cxn ang="0">
                <a:pos x="connsiteX0" y="connsiteY0"/>
              </a:cxn>
              <a:cxn ang="0">
                <a:pos x="connsiteX1" y="connsiteY1"/>
              </a:cxn>
              <a:cxn ang="0">
                <a:pos x="connsiteX2" y="connsiteY2"/>
              </a:cxn>
            </a:cxnLst>
            <a:rect l="l" t="t" r="r" b="b"/>
            <a:pathLst>
              <a:path w="457200" h="38426">
                <a:moveTo>
                  <a:pt x="457200" y="38426"/>
                </a:moveTo>
                <a:cubicBezTo>
                  <a:pt x="346710" y="20646"/>
                  <a:pt x="236220" y="2866"/>
                  <a:pt x="160020" y="326"/>
                </a:cubicBezTo>
                <a:cubicBezTo>
                  <a:pt x="83820" y="-2214"/>
                  <a:pt x="41910" y="10486"/>
                  <a:pt x="0" y="23186"/>
                </a:cubicBezTo>
              </a:path>
            </a:pathLst>
          </a:custGeom>
          <a:noFill/>
          <a:ln w="69850">
            <a:solidFill>
              <a:schemeClr val="bg1"/>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1" name="フリーフォーム 23">
            <a:extLst>
              <a:ext uri="{FF2B5EF4-FFF2-40B4-BE49-F238E27FC236}">
                <a16:creationId xmlns:a16="http://schemas.microsoft.com/office/drawing/2014/main" id="{9475F2DB-660B-4528-BB0C-190A1EB03923}"/>
              </a:ext>
            </a:extLst>
          </p:cNvPr>
          <p:cNvSpPr>
            <a:spLocks noChangeAspect="1"/>
          </p:cNvSpPr>
          <p:nvPr/>
        </p:nvSpPr>
        <p:spPr>
          <a:xfrm rot="14888529">
            <a:off x="36358" y="3811902"/>
            <a:ext cx="685800" cy="57639"/>
          </a:xfrm>
          <a:custGeom>
            <a:avLst/>
            <a:gdLst>
              <a:gd name="connsiteX0" fmla="*/ 457200 w 457200"/>
              <a:gd name="connsiteY0" fmla="*/ 38426 h 38426"/>
              <a:gd name="connsiteX1" fmla="*/ 160020 w 457200"/>
              <a:gd name="connsiteY1" fmla="*/ 326 h 38426"/>
              <a:gd name="connsiteX2" fmla="*/ 0 w 457200"/>
              <a:gd name="connsiteY2" fmla="*/ 23186 h 38426"/>
            </a:gdLst>
            <a:ahLst/>
            <a:cxnLst>
              <a:cxn ang="0">
                <a:pos x="connsiteX0" y="connsiteY0"/>
              </a:cxn>
              <a:cxn ang="0">
                <a:pos x="connsiteX1" y="connsiteY1"/>
              </a:cxn>
              <a:cxn ang="0">
                <a:pos x="connsiteX2" y="connsiteY2"/>
              </a:cxn>
            </a:cxnLst>
            <a:rect l="l" t="t" r="r" b="b"/>
            <a:pathLst>
              <a:path w="457200" h="38426">
                <a:moveTo>
                  <a:pt x="457200" y="38426"/>
                </a:moveTo>
                <a:cubicBezTo>
                  <a:pt x="346710" y="20646"/>
                  <a:pt x="236220" y="2866"/>
                  <a:pt x="160020" y="326"/>
                </a:cubicBezTo>
                <a:cubicBezTo>
                  <a:pt x="83820" y="-2214"/>
                  <a:pt x="41910" y="10486"/>
                  <a:pt x="0" y="23186"/>
                </a:cubicBezTo>
              </a:path>
            </a:pathLst>
          </a:custGeom>
          <a:noFill/>
          <a:ln w="69850">
            <a:solidFill>
              <a:schemeClr val="bg1"/>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テキスト ボックス 6">
            <a:extLst>
              <a:ext uri="{FF2B5EF4-FFF2-40B4-BE49-F238E27FC236}">
                <a16:creationId xmlns:a16="http://schemas.microsoft.com/office/drawing/2014/main" id="{AF3CFB15-2495-4399-AB54-5D9322AF1E3F}"/>
              </a:ext>
            </a:extLst>
          </p:cNvPr>
          <p:cNvSpPr txBox="1"/>
          <p:nvPr/>
        </p:nvSpPr>
        <p:spPr>
          <a:xfrm>
            <a:off x="84791" y="116632"/>
            <a:ext cx="6340197" cy="584775"/>
          </a:xfrm>
          <a:prstGeom prst="rect">
            <a:avLst/>
          </a:prstGeom>
          <a:noFill/>
        </p:spPr>
        <p:txBody>
          <a:bodyPr wrap="none" rtlCol="0">
            <a:spAutoFit/>
          </a:bodyPr>
          <a:lstStyle/>
          <a:p>
            <a:r>
              <a:rPr kumimoji="1" lang="ja-JP" altLang="en-US" sz="3200" dirty="0">
                <a:latin typeface="游ゴシック" panose="020B0400000000000000" pitchFamily="50" charset="-128"/>
                <a:ea typeface="游ゴシック" panose="020B0400000000000000" pitchFamily="50" charset="-128"/>
              </a:rPr>
              <a:t>不飽和土壌中の熱移動の数値解析</a:t>
            </a:r>
          </a:p>
        </p:txBody>
      </p:sp>
      <p:sp>
        <p:nvSpPr>
          <p:cNvPr id="8" name="テキスト ボックス 7">
            <a:extLst>
              <a:ext uri="{FF2B5EF4-FFF2-40B4-BE49-F238E27FC236}">
                <a16:creationId xmlns:a16="http://schemas.microsoft.com/office/drawing/2014/main" id="{FF2F5BD9-2EA7-42D6-AC81-F5F1770304A1}"/>
              </a:ext>
            </a:extLst>
          </p:cNvPr>
          <p:cNvSpPr txBox="1"/>
          <p:nvPr/>
        </p:nvSpPr>
        <p:spPr>
          <a:xfrm>
            <a:off x="379258" y="1003497"/>
            <a:ext cx="8441214" cy="830997"/>
          </a:xfrm>
          <a:prstGeom prst="rect">
            <a:avLst/>
          </a:prstGeom>
          <a:noFill/>
        </p:spPr>
        <p:txBody>
          <a:bodyPr wrap="square" rtlCol="0">
            <a:spAutoFit/>
          </a:bodyPr>
          <a:lstStyle/>
          <a:p>
            <a:pPr marL="342900" indent="-342900">
              <a:buFont typeface="Arial" panose="020B0604020202020204" pitchFamily="34" charset="0"/>
              <a:buChar char="•"/>
            </a:pPr>
            <a:r>
              <a:rPr lang="ja-JP" altLang="en-US" sz="2400" dirty="0">
                <a:latin typeface="游ゴシック" panose="020B0400000000000000" pitchFamily="50" charset="-128"/>
                <a:ea typeface="游ゴシック" panose="020B0400000000000000" pitchFamily="50" charset="-128"/>
              </a:rPr>
              <a:t>農業利用における採熱効率の評価のためには</a:t>
            </a:r>
            <a:br>
              <a:rPr lang="en-US" altLang="ja-JP" sz="2400" dirty="0">
                <a:latin typeface="游ゴシック" panose="020B0400000000000000" pitchFamily="50" charset="-128"/>
                <a:ea typeface="游ゴシック" panose="020B0400000000000000" pitchFamily="50" charset="-128"/>
              </a:rPr>
            </a:br>
            <a:r>
              <a:rPr lang="ja-JP" altLang="en-US" sz="2400" dirty="0">
                <a:latin typeface="游ゴシック" panose="020B0400000000000000" pitchFamily="50" charset="-128"/>
                <a:ea typeface="游ゴシック" panose="020B0400000000000000" pitchFamily="50" charset="-128"/>
              </a:rPr>
              <a:t>→　年間を通して冷暖房するために長期的な解析が必要</a:t>
            </a:r>
            <a:endParaRPr kumimoji="1" lang="en-US" altLang="ja-JP" sz="2400" dirty="0">
              <a:latin typeface="游ゴシック" panose="020B0400000000000000" pitchFamily="50" charset="-128"/>
              <a:ea typeface="游ゴシック" panose="020B0400000000000000" pitchFamily="50" charset="-128"/>
            </a:endParaRPr>
          </a:p>
        </p:txBody>
      </p:sp>
      <p:pic>
        <p:nvPicPr>
          <p:cNvPr id="4" name="図 3">
            <a:extLst>
              <a:ext uri="{FF2B5EF4-FFF2-40B4-BE49-F238E27FC236}">
                <a16:creationId xmlns:a16="http://schemas.microsoft.com/office/drawing/2014/main" id="{9CBF8FB2-7F4C-43A0-9D5A-01FC64E595F9}"/>
              </a:ext>
            </a:extLst>
          </p:cNvPr>
          <p:cNvPicPr>
            <a:picLocks noChangeAspect="1"/>
          </p:cNvPicPr>
          <p:nvPr/>
        </p:nvPicPr>
        <p:blipFill>
          <a:blip r:embed="rId2"/>
          <a:stretch>
            <a:fillRect/>
          </a:stretch>
        </p:blipFill>
        <p:spPr>
          <a:xfrm>
            <a:off x="224846" y="1844819"/>
            <a:ext cx="3691672" cy="5013182"/>
          </a:xfrm>
          <a:prstGeom prst="rect">
            <a:avLst/>
          </a:prstGeom>
        </p:spPr>
      </p:pic>
      <p:sp>
        <p:nvSpPr>
          <p:cNvPr id="5" name="テキスト ボックス 4">
            <a:extLst>
              <a:ext uri="{FF2B5EF4-FFF2-40B4-BE49-F238E27FC236}">
                <a16:creationId xmlns:a16="http://schemas.microsoft.com/office/drawing/2014/main" id="{F8D33FBD-F6E5-4DC2-AA1E-B1467FFBC941}"/>
              </a:ext>
            </a:extLst>
          </p:cNvPr>
          <p:cNvSpPr txBox="1"/>
          <p:nvPr/>
        </p:nvSpPr>
        <p:spPr>
          <a:xfrm>
            <a:off x="3965946" y="6037096"/>
            <a:ext cx="5077031" cy="769441"/>
          </a:xfrm>
          <a:prstGeom prst="rect">
            <a:avLst/>
          </a:prstGeom>
          <a:noFill/>
        </p:spPr>
        <p:txBody>
          <a:bodyPr wrap="none" rtlCol="0">
            <a:spAutoFit/>
          </a:bodyPr>
          <a:lstStyle/>
          <a:p>
            <a:r>
              <a:rPr lang="ja-JP" altLang="en-US" sz="2400" dirty="0">
                <a:solidFill>
                  <a:srgbClr val="FF0000"/>
                </a:solidFill>
                <a:latin typeface="游ゴシック" panose="020B0400000000000000" pitchFamily="50" charset="-128"/>
                <a:ea typeface="游ゴシック" panose="020B0400000000000000" pitchFamily="50" charset="-128"/>
              </a:rPr>
              <a:t>熱交換器の形状を長方形に簡略化</a:t>
            </a:r>
            <a:endParaRPr lang="en-US" altLang="ja-JP" sz="2400" dirty="0">
              <a:solidFill>
                <a:srgbClr val="FF0000"/>
              </a:solidFill>
              <a:latin typeface="游ゴシック" panose="020B0400000000000000" pitchFamily="50" charset="-128"/>
              <a:ea typeface="游ゴシック" panose="020B0400000000000000" pitchFamily="50" charset="-128"/>
            </a:endParaRPr>
          </a:p>
          <a:p>
            <a:r>
              <a:rPr kumimoji="1" lang="en-US" altLang="ja-JP" dirty="0">
                <a:latin typeface="游ゴシック" panose="020B0400000000000000" pitchFamily="50" charset="-128"/>
                <a:ea typeface="游ゴシック" panose="020B0400000000000000" pitchFamily="50" charset="-128"/>
              </a:rPr>
              <a:t>(</a:t>
            </a:r>
            <a:r>
              <a:rPr kumimoji="1" lang="ja-JP" altLang="en-US" dirty="0">
                <a:latin typeface="游ゴシック" panose="020B0400000000000000" pitchFamily="50" charset="-128"/>
                <a:ea typeface="游ゴシック" panose="020B0400000000000000" pitchFamily="50" charset="-128"/>
              </a:rPr>
              <a:t>参考文献：</a:t>
            </a:r>
            <a:r>
              <a:rPr lang="en-US" altLang="ja-JP" dirty="0" err="1">
                <a:latin typeface="+mn-ea"/>
              </a:rPr>
              <a:t>Fujii</a:t>
            </a:r>
            <a:r>
              <a:rPr lang="en-US" altLang="ja-JP" dirty="0">
                <a:latin typeface="+mn-ea"/>
              </a:rPr>
              <a:t> et al., 2012, </a:t>
            </a:r>
            <a:r>
              <a:rPr lang="en-US" altLang="ja-JP" dirty="0" err="1">
                <a:latin typeface="+mn-ea"/>
              </a:rPr>
              <a:t>Geothermics</a:t>
            </a:r>
            <a:r>
              <a:rPr lang="en-US" altLang="ja-JP" dirty="0">
                <a:latin typeface="+mn-ea"/>
              </a:rPr>
              <a:t>, </a:t>
            </a:r>
            <a:r>
              <a:rPr lang="en-US" altLang="ja-JP" b="1" dirty="0">
                <a:latin typeface="+mn-ea"/>
              </a:rPr>
              <a:t>47</a:t>
            </a:r>
            <a:r>
              <a:rPr kumimoji="1" lang="en-US" altLang="ja-JP" dirty="0">
                <a:latin typeface="游ゴシック" panose="020B0400000000000000" pitchFamily="50" charset="-128"/>
                <a:ea typeface="游ゴシック" panose="020B0400000000000000" pitchFamily="50" charset="-128"/>
              </a:rPr>
              <a:t>)</a:t>
            </a:r>
            <a:endParaRPr kumimoji="1" lang="ja-JP" altLang="en-US" sz="2000" dirty="0">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E282025C-334F-4AD5-9F2E-A70804BEB61A}"/>
              </a:ext>
            </a:extLst>
          </p:cNvPr>
          <p:cNvSpPr/>
          <p:nvPr/>
        </p:nvSpPr>
        <p:spPr>
          <a:xfrm>
            <a:off x="224846" y="4938847"/>
            <a:ext cx="386714" cy="310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19FE7CC9-4FC1-4AF9-9F70-F6C830B43735}"/>
              </a:ext>
            </a:extLst>
          </p:cNvPr>
          <p:cNvGrpSpPr/>
          <p:nvPr/>
        </p:nvGrpSpPr>
        <p:grpSpPr>
          <a:xfrm>
            <a:off x="3981335" y="1931139"/>
            <a:ext cx="4999520" cy="3765957"/>
            <a:chOff x="3981335" y="1931139"/>
            <a:chExt cx="4999520" cy="3765957"/>
          </a:xfrm>
        </p:grpSpPr>
        <p:pic>
          <p:nvPicPr>
            <p:cNvPr id="15" name="図 14">
              <a:extLst>
                <a:ext uri="{FF2B5EF4-FFF2-40B4-BE49-F238E27FC236}">
                  <a16:creationId xmlns:a16="http://schemas.microsoft.com/office/drawing/2014/main" id="{108C922A-EB26-4672-B4F8-5A8AF5789B80}"/>
                </a:ext>
              </a:extLst>
            </p:cNvPr>
            <p:cNvPicPr>
              <a:picLocks noChangeAspect="1"/>
            </p:cNvPicPr>
            <p:nvPr/>
          </p:nvPicPr>
          <p:blipFill>
            <a:blip r:embed="rId3"/>
            <a:stretch>
              <a:fillRect/>
            </a:stretch>
          </p:blipFill>
          <p:spPr>
            <a:xfrm>
              <a:off x="4290313" y="1991503"/>
              <a:ext cx="4690542" cy="2811047"/>
            </a:xfrm>
            <a:prstGeom prst="rect">
              <a:avLst/>
            </a:prstGeom>
          </p:spPr>
        </p:pic>
        <p:sp>
          <p:nvSpPr>
            <p:cNvPr id="16" name="テキスト ボックス 15">
              <a:extLst>
                <a:ext uri="{FF2B5EF4-FFF2-40B4-BE49-F238E27FC236}">
                  <a16:creationId xmlns:a16="http://schemas.microsoft.com/office/drawing/2014/main" id="{D51CFA92-3D89-47D1-ADC2-D9E93BFE4322}"/>
                </a:ext>
              </a:extLst>
            </p:cNvPr>
            <p:cNvSpPr txBox="1"/>
            <p:nvPr/>
          </p:nvSpPr>
          <p:spPr>
            <a:xfrm rot="16200000">
              <a:off x="2984427" y="3177332"/>
              <a:ext cx="2363147" cy="369332"/>
            </a:xfrm>
            <a:prstGeom prst="rect">
              <a:avLst/>
            </a:prstGeom>
            <a:noFill/>
          </p:spPr>
          <p:txBody>
            <a:bodyPr wrap="none" rtlCol="0">
              <a:spAutoFit/>
            </a:bodyPr>
            <a:lstStyle/>
            <a:p>
              <a:r>
                <a:rPr kumimoji="1" lang="ja-JP" altLang="en-US" dirty="0">
                  <a:latin typeface="+mn-ea"/>
                  <a:ea typeface="+mn-ea"/>
                </a:rPr>
                <a:t>熱伝導率</a:t>
              </a:r>
              <a:r>
                <a:rPr kumimoji="1" lang="en-US" altLang="ja-JP" dirty="0">
                  <a:latin typeface="+mn-ea"/>
                  <a:ea typeface="+mn-ea"/>
                </a:rPr>
                <a:t> (W m</a:t>
              </a:r>
              <a:r>
                <a:rPr kumimoji="1" lang="en-US" altLang="ja-JP" baseline="30000" dirty="0">
                  <a:latin typeface="+mn-ea"/>
                  <a:ea typeface="+mn-ea"/>
                </a:rPr>
                <a:t>-1</a:t>
              </a:r>
              <a:r>
                <a:rPr kumimoji="1" lang="en-US" altLang="ja-JP" dirty="0">
                  <a:latin typeface="+mn-ea"/>
                  <a:ea typeface="+mn-ea"/>
                </a:rPr>
                <a:t> K</a:t>
              </a:r>
              <a:r>
                <a:rPr kumimoji="1" lang="en-US" altLang="ja-JP" baseline="30000" dirty="0">
                  <a:latin typeface="+mn-ea"/>
                  <a:ea typeface="+mn-ea"/>
                </a:rPr>
                <a:t>-1</a:t>
              </a:r>
              <a:r>
                <a:rPr kumimoji="1" lang="en-US" altLang="ja-JP" dirty="0">
                  <a:latin typeface="+mn-ea"/>
                  <a:ea typeface="+mn-ea"/>
                </a:rPr>
                <a:t>)</a:t>
              </a:r>
              <a:endParaRPr kumimoji="1" lang="ja-JP" altLang="en-US" dirty="0">
                <a:latin typeface="+mn-ea"/>
                <a:ea typeface="+mn-ea"/>
              </a:endParaRPr>
            </a:p>
          </p:txBody>
        </p:sp>
        <p:sp>
          <p:nvSpPr>
            <p:cNvPr id="17" name="テキスト ボックス 16">
              <a:extLst>
                <a:ext uri="{FF2B5EF4-FFF2-40B4-BE49-F238E27FC236}">
                  <a16:creationId xmlns:a16="http://schemas.microsoft.com/office/drawing/2014/main" id="{4B27B223-CE78-4E06-8319-C466E6410D96}"/>
                </a:ext>
              </a:extLst>
            </p:cNvPr>
            <p:cNvSpPr txBox="1"/>
            <p:nvPr/>
          </p:nvSpPr>
          <p:spPr>
            <a:xfrm>
              <a:off x="5577763" y="4738792"/>
              <a:ext cx="2284600" cy="369332"/>
            </a:xfrm>
            <a:prstGeom prst="rect">
              <a:avLst/>
            </a:prstGeom>
            <a:noFill/>
          </p:spPr>
          <p:txBody>
            <a:bodyPr wrap="none" rtlCol="0">
              <a:spAutoFit/>
            </a:bodyPr>
            <a:lstStyle/>
            <a:p>
              <a:r>
                <a:rPr kumimoji="1" lang="ja-JP" altLang="en-US" dirty="0">
                  <a:latin typeface="游ゴシック" panose="020B0400000000000000" pitchFamily="50" charset="-128"/>
                  <a:ea typeface="游ゴシック" panose="020B0400000000000000" pitchFamily="50" charset="-128"/>
                </a:rPr>
                <a:t>土壌水分量</a:t>
              </a:r>
              <a:r>
                <a:rPr kumimoji="1" lang="en-US" altLang="ja-JP" dirty="0">
                  <a:latin typeface="游ゴシック" panose="020B0400000000000000" pitchFamily="50" charset="-128"/>
                  <a:ea typeface="游ゴシック" panose="020B0400000000000000" pitchFamily="50" charset="-128"/>
                </a:rPr>
                <a:t> (m</a:t>
              </a:r>
              <a:r>
                <a:rPr kumimoji="1" lang="en-US" altLang="ja-JP" baseline="30000" dirty="0">
                  <a:latin typeface="游ゴシック" panose="020B0400000000000000" pitchFamily="50" charset="-128"/>
                  <a:ea typeface="游ゴシック" panose="020B0400000000000000" pitchFamily="50" charset="-128"/>
                </a:rPr>
                <a:t>3</a:t>
              </a:r>
              <a:r>
                <a:rPr kumimoji="1" lang="en-US" altLang="ja-JP" dirty="0">
                  <a:latin typeface="游ゴシック" panose="020B0400000000000000" pitchFamily="50" charset="-128"/>
                  <a:ea typeface="游ゴシック" panose="020B0400000000000000" pitchFamily="50" charset="-128"/>
                </a:rPr>
                <a:t> m</a:t>
              </a:r>
              <a:r>
                <a:rPr kumimoji="1" lang="en-US" altLang="ja-JP" baseline="30000" dirty="0">
                  <a:latin typeface="游ゴシック" panose="020B0400000000000000" pitchFamily="50" charset="-128"/>
                  <a:ea typeface="游ゴシック" panose="020B0400000000000000" pitchFamily="50" charset="-128"/>
                </a:rPr>
                <a:t>-3</a:t>
              </a:r>
              <a:r>
                <a:rPr kumimoji="1" lang="en-US" altLang="ja-JP" dirty="0">
                  <a:latin typeface="游ゴシック" panose="020B0400000000000000" pitchFamily="50" charset="-128"/>
                  <a:ea typeface="游ゴシック" panose="020B0400000000000000" pitchFamily="50" charset="-128"/>
                </a:rPr>
                <a:t>)</a:t>
              </a:r>
              <a:endParaRPr kumimoji="1" lang="ja-JP" altLang="en-US" dirty="0">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A3A06193-B982-4EB6-84A8-6F37F4F95352}"/>
                </a:ext>
              </a:extLst>
            </p:cNvPr>
            <p:cNvSpPr txBox="1"/>
            <p:nvPr/>
          </p:nvSpPr>
          <p:spPr>
            <a:xfrm>
              <a:off x="4087259" y="5235431"/>
              <a:ext cx="4801314" cy="461665"/>
            </a:xfrm>
            <a:prstGeom prst="rect">
              <a:avLst/>
            </a:prstGeom>
            <a:noFill/>
          </p:spPr>
          <p:txBody>
            <a:bodyPr wrap="none" rtlCol="0">
              <a:spAutoFit/>
            </a:bodyPr>
            <a:lstStyle/>
            <a:p>
              <a:r>
                <a:rPr lang="ja-JP" altLang="en-US" sz="2400" dirty="0">
                  <a:solidFill>
                    <a:srgbClr val="FF0000"/>
                  </a:solidFill>
                  <a:latin typeface="游ゴシック" panose="020B0400000000000000" pitchFamily="50" charset="-128"/>
                  <a:ea typeface="游ゴシック" panose="020B0400000000000000" pitchFamily="50" charset="-128"/>
                </a:rPr>
                <a:t>実測値に基づいて熱伝導率を固定</a:t>
              </a:r>
              <a:endParaRPr kumimoji="1" lang="ja-JP" altLang="en-US" sz="2400" dirty="0">
                <a:solidFill>
                  <a:srgbClr val="FF0000"/>
                </a:solidFill>
                <a:latin typeface="游ゴシック" panose="020B0400000000000000" pitchFamily="50" charset="-128"/>
                <a:ea typeface="游ゴシック" panose="020B0400000000000000" pitchFamily="50" charset="-128"/>
              </a:endParaRPr>
            </a:p>
          </p:txBody>
        </p:sp>
        <p:cxnSp>
          <p:nvCxnSpPr>
            <p:cNvPr id="19" name="直線矢印コネクタ 18">
              <a:extLst>
                <a:ext uri="{FF2B5EF4-FFF2-40B4-BE49-F238E27FC236}">
                  <a16:creationId xmlns:a16="http://schemas.microsoft.com/office/drawing/2014/main" id="{40FCFC07-5A03-4A8B-A107-13020821FB82}"/>
                </a:ext>
              </a:extLst>
            </p:cNvPr>
            <p:cNvCxnSpPr>
              <a:cxnSpLocks/>
            </p:cNvCxnSpPr>
            <p:nvPr/>
          </p:nvCxnSpPr>
          <p:spPr>
            <a:xfrm flipV="1">
              <a:off x="6725832" y="2996895"/>
              <a:ext cx="10859" cy="1414639"/>
            </a:xfrm>
            <a:prstGeom prst="straightConnector1">
              <a:avLst/>
            </a:prstGeom>
            <a:ln w="50800">
              <a:solidFill>
                <a:srgbClr val="FF0000"/>
              </a:solidFill>
              <a:headEnd type="none"/>
              <a:tailEnd type="arrow" w="lg" len="lg"/>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27B723BD-FBE0-4CC8-AE19-88A30F294A34}"/>
                </a:ext>
              </a:extLst>
            </p:cNvPr>
            <p:cNvCxnSpPr>
              <a:cxnSpLocks/>
            </p:cNvCxnSpPr>
            <p:nvPr/>
          </p:nvCxnSpPr>
          <p:spPr>
            <a:xfrm flipH="1">
              <a:off x="4724462" y="2977584"/>
              <a:ext cx="2006799" cy="33837"/>
            </a:xfrm>
            <a:prstGeom prst="straightConnector1">
              <a:avLst/>
            </a:prstGeom>
            <a:ln w="50800">
              <a:solidFill>
                <a:srgbClr val="FF0000"/>
              </a:solidFill>
              <a:headEnd type="none"/>
              <a:tailEnd type="arrow" w="lg" len="lg"/>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952A1911-FA3E-47C2-8E7B-263DFD7B15A7}"/>
                </a:ext>
              </a:extLst>
            </p:cNvPr>
            <p:cNvGrpSpPr/>
            <p:nvPr/>
          </p:nvGrpSpPr>
          <p:grpSpPr>
            <a:xfrm>
              <a:off x="5228395" y="1931139"/>
              <a:ext cx="2633968" cy="760182"/>
              <a:chOff x="1321400" y="1705759"/>
              <a:chExt cx="3408897" cy="1380456"/>
            </a:xfrm>
          </p:grpSpPr>
          <p:sp>
            <p:nvSpPr>
              <p:cNvPr id="24" name="テキスト ボックス 23">
                <a:extLst>
                  <a:ext uri="{FF2B5EF4-FFF2-40B4-BE49-F238E27FC236}">
                    <a16:creationId xmlns:a16="http://schemas.microsoft.com/office/drawing/2014/main" id="{55FF5733-91C4-483A-8629-67C363345B87}"/>
                  </a:ext>
                </a:extLst>
              </p:cNvPr>
              <p:cNvSpPr txBox="1"/>
              <p:nvPr/>
            </p:nvSpPr>
            <p:spPr>
              <a:xfrm>
                <a:off x="1395496" y="2145028"/>
                <a:ext cx="2565126" cy="461053"/>
              </a:xfrm>
              <a:prstGeom prst="rect">
                <a:avLst/>
              </a:prstGeom>
              <a:noFill/>
            </p:spPr>
            <p:txBody>
              <a:bodyPr wrap="none" rtlCol="0">
                <a:spAutoFit/>
              </a:bodyPr>
              <a:lstStyle/>
              <a:p>
                <a:r>
                  <a:rPr kumimoji="1" lang="ja-JP" altLang="en-US" dirty="0">
                    <a:solidFill>
                      <a:srgbClr val="FF0000"/>
                    </a:solidFill>
                    <a:latin typeface="+mn-ea"/>
                    <a:ea typeface="+mn-ea"/>
                  </a:rPr>
                  <a:t>熱伝導率</a:t>
                </a:r>
                <a:r>
                  <a:rPr kumimoji="1" lang="en-US" altLang="ja-JP" dirty="0">
                    <a:solidFill>
                      <a:srgbClr val="FF0000"/>
                    </a:solidFill>
                    <a:latin typeface="+mn-ea"/>
                    <a:ea typeface="+mn-ea"/>
                  </a:rPr>
                  <a:t>:0.5 W m</a:t>
                </a:r>
                <a:r>
                  <a:rPr kumimoji="1" lang="en-US" altLang="ja-JP" baseline="30000" dirty="0">
                    <a:solidFill>
                      <a:srgbClr val="FF0000"/>
                    </a:solidFill>
                    <a:latin typeface="+mn-ea"/>
                    <a:ea typeface="+mn-ea"/>
                  </a:rPr>
                  <a:t>-1</a:t>
                </a:r>
                <a:r>
                  <a:rPr kumimoji="1" lang="en-US" altLang="ja-JP" dirty="0">
                    <a:solidFill>
                      <a:srgbClr val="FF0000"/>
                    </a:solidFill>
                    <a:latin typeface="+mn-ea"/>
                    <a:ea typeface="+mn-ea"/>
                  </a:rPr>
                  <a:t> K</a:t>
                </a:r>
                <a:r>
                  <a:rPr kumimoji="1" lang="en-US" altLang="ja-JP" baseline="30000" dirty="0">
                    <a:solidFill>
                      <a:srgbClr val="FF0000"/>
                    </a:solidFill>
                    <a:latin typeface="+mn-ea"/>
                    <a:ea typeface="+mn-ea"/>
                  </a:rPr>
                  <a:t>-1</a:t>
                </a:r>
                <a:endParaRPr kumimoji="1" lang="ja-JP" altLang="en-US" baseline="30000" dirty="0">
                  <a:solidFill>
                    <a:srgbClr val="FF0000"/>
                  </a:solidFill>
                  <a:latin typeface="+mn-ea"/>
                  <a:ea typeface="+mn-ea"/>
                </a:endParaRPr>
              </a:p>
            </p:txBody>
          </p:sp>
          <p:sp>
            <p:nvSpPr>
              <p:cNvPr id="25" name="吹き出し: 円形 24">
                <a:extLst>
                  <a:ext uri="{FF2B5EF4-FFF2-40B4-BE49-F238E27FC236}">
                    <a16:creationId xmlns:a16="http://schemas.microsoft.com/office/drawing/2014/main" id="{8B77274C-2634-45D3-8B17-48D5276D9812}"/>
                  </a:ext>
                </a:extLst>
              </p:cNvPr>
              <p:cNvSpPr/>
              <p:nvPr/>
            </p:nvSpPr>
            <p:spPr>
              <a:xfrm>
                <a:off x="1321400" y="1705759"/>
                <a:ext cx="3408897" cy="1380456"/>
              </a:xfrm>
              <a:prstGeom prst="wedgeEllipseCallout">
                <a:avLst>
                  <a:gd name="adj1" fmla="val -64550"/>
                  <a:gd name="adj2" fmla="val 85495"/>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419715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899CCC0E-D26D-4A49-9127-290AC628A8CB}"/>
              </a:ext>
            </a:extLst>
          </p:cNvPr>
          <p:cNvGrpSpPr/>
          <p:nvPr/>
        </p:nvGrpSpPr>
        <p:grpSpPr>
          <a:xfrm>
            <a:off x="533670" y="1110235"/>
            <a:ext cx="7839558" cy="5504626"/>
            <a:chOff x="1883480" y="1267672"/>
            <a:chExt cx="6042456" cy="4688166"/>
          </a:xfrm>
        </p:grpSpPr>
        <p:pic>
          <p:nvPicPr>
            <p:cNvPr id="8" name="図 7">
              <a:extLst>
                <a:ext uri="{FF2B5EF4-FFF2-40B4-BE49-F238E27FC236}">
                  <a16:creationId xmlns:a16="http://schemas.microsoft.com/office/drawing/2014/main" id="{55DD4712-D958-4BC1-85EE-5279A73D4D50}"/>
                </a:ext>
              </a:extLst>
            </p:cNvPr>
            <p:cNvPicPr>
              <a:picLocks noChangeAspect="1"/>
            </p:cNvPicPr>
            <p:nvPr/>
          </p:nvPicPr>
          <p:blipFill>
            <a:blip r:embed="rId2"/>
            <a:stretch>
              <a:fillRect/>
            </a:stretch>
          </p:blipFill>
          <p:spPr>
            <a:xfrm>
              <a:off x="2236274" y="1267672"/>
              <a:ext cx="5689662" cy="4094582"/>
            </a:xfrm>
            <a:prstGeom prst="rect">
              <a:avLst/>
            </a:prstGeom>
          </p:spPr>
        </p:pic>
        <p:sp>
          <p:nvSpPr>
            <p:cNvPr id="14" name="フリーフォーム 15">
              <a:extLst>
                <a:ext uri="{FF2B5EF4-FFF2-40B4-BE49-F238E27FC236}">
                  <a16:creationId xmlns:a16="http://schemas.microsoft.com/office/drawing/2014/main" id="{580C2CD5-B9CB-455F-9E0B-D6DF691A1DB1}"/>
                </a:ext>
              </a:extLst>
            </p:cNvPr>
            <p:cNvSpPr>
              <a:spLocks noChangeAspect="1"/>
            </p:cNvSpPr>
            <p:nvPr/>
          </p:nvSpPr>
          <p:spPr>
            <a:xfrm rot="11164490">
              <a:off x="6458197" y="4305575"/>
              <a:ext cx="685800" cy="57639"/>
            </a:xfrm>
            <a:custGeom>
              <a:avLst/>
              <a:gdLst>
                <a:gd name="connsiteX0" fmla="*/ 457200 w 457200"/>
                <a:gd name="connsiteY0" fmla="*/ 38426 h 38426"/>
                <a:gd name="connsiteX1" fmla="*/ 160020 w 457200"/>
                <a:gd name="connsiteY1" fmla="*/ 326 h 38426"/>
                <a:gd name="connsiteX2" fmla="*/ 0 w 457200"/>
                <a:gd name="connsiteY2" fmla="*/ 23186 h 38426"/>
              </a:gdLst>
              <a:ahLst/>
              <a:cxnLst>
                <a:cxn ang="0">
                  <a:pos x="connsiteX0" y="connsiteY0"/>
                </a:cxn>
                <a:cxn ang="0">
                  <a:pos x="connsiteX1" y="connsiteY1"/>
                </a:cxn>
                <a:cxn ang="0">
                  <a:pos x="connsiteX2" y="connsiteY2"/>
                </a:cxn>
              </a:cxnLst>
              <a:rect l="l" t="t" r="r" b="b"/>
              <a:pathLst>
                <a:path w="457200" h="38426">
                  <a:moveTo>
                    <a:pt x="457200" y="38426"/>
                  </a:moveTo>
                  <a:cubicBezTo>
                    <a:pt x="346710" y="20646"/>
                    <a:pt x="236220" y="2866"/>
                    <a:pt x="160020" y="326"/>
                  </a:cubicBezTo>
                  <a:cubicBezTo>
                    <a:pt x="83820" y="-2214"/>
                    <a:pt x="41910" y="10486"/>
                    <a:pt x="0" y="23186"/>
                  </a:cubicBezTo>
                </a:path>
              </a:pathLst>
            </a:custGeom>
            <a:noFill/>
            <a:ln w="69850">
              <a:solidFill>
                <a:schemeClr val="bg1"/>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20" name="フリーフォーム 22">
              <a:extLst>
                <a:ext uri="{FF2B5EF4-FFF2-40B4-BE49-F238E27FC236}">
                  <a16:creationId xmlns:a16="http://schemas.microsoft.com/office/drawing/2014/main" id="{C3DE8356-C703-41E2-B939-E2C157CAAA88}"/>
                </a:ext>
              </a:extLst>
            </p:cNvPr>
            <p:cNvSpPr>
              <a:spLocks noChangeAspect="1"/>
            </p:cNvSpPr>
            <p:nvPr/>
          </p:nvSpPr>
          <p:spPr>
            <a:xfrm rot="13537601">
              <a:off x="2023477" y="4370519"/>
              <a:ext cx="685800" cy="57639"/>
            </a:xfrm>
            <a:custGeom>
              <a:avLst/>
              <a:gdLst>
                <a:gd name="connsiteX0" fmla="*/ 457200 w 457200"/>
                <a:gd name="connsiteY0" fmla="*/ 38426 h 38426"/>
                <a:gd name="connsiteX1" fmla="*/ 160020 w 457200"/>
                <a:gd name="connsiteY1" fmla="*/ 326 h 38426"/>
                <a:gd name="connsiteX2" fmla="*/ 0 w 457200"/>
                <a:gd name="connsiteY2" fmla="*/ 23186 h 38426"/>
              </a:gdLst>
              <a:ahLst/>
              <a:cxnLst>
                <a:cxn ang="0">
                  <a:pos x="connsiteX0" y="connsiteY0"/>
                </a:cxn>
                <a:cxn ang="0">
                  <a:pos x="connsiteX1" y="connsiteY1"/>
                </a:cxn>
                <a:cxn ang="0">
                  <a:pos x="connsiteX2" y="connsiteY2"/>
                </a:cxn>
              </a:cxnLst>
              <a:rect l="l" t="t" r="r" b="b"/>
              <a:pathLst>
                <a:path w="457200" h="38426">
                  <a:moveTo>
                    <a:pt x="457200" y="38426"/>
                  </a:moveTo>
                  <a:cubicBezTo>
                    <a:pt x="346710" y="20646"/>
                    <a:pt x="236220" y="2866"/>
                    <a:pt x="160020" y="326"/>
                  </a:cubicBezTo>
                  <a:cubicBezTo>
                    <a:pt x="83820" y="-2214"/>
                    <a:pt x="41910" y="10486"/>
                    <a:pt x="0" y="23186"/>
                  </a:cubicBezTo>
                </a:path>
              </a:pathLst>
            </a:custGeom>
            <a:noFill/>
            <a:ln w="69850">
              <a:solidFill>
                <a:schemeClr val="bg1"/>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9" name="テキスト ボックス 8">
              <a:extLst>
                <a:ext uri="{FF2B5EF4-FFF2-40B4-BE49-F238E27FC236}">
                  <a16:creationId xmlns:a16="http://schemas.microsoft.com/office/drawing/2014/main" id="{4C1036B3-1CC3-4335-853C-56E09E6AF32A}"/>
                </a:ext>
              </a:extLst>
            </p:cNvPr>
            <p:cNvSpPr txBox="1"/>
            <p:nvPr/>
          </p:nvSpPr>
          <p:spPr>
            <a:xfrm rot="16200000">
              <a:off x="2505046" y="5097776"/>
              <a:ext cx="594153" cy="308391"/>
            </a:xfrm>
            <a:prstGeom prst="rect">
              <a:avLst/>
            </a:prstGeom>
            <a:noFill/>
          </p:spPr>
          <p:txBody>
            <a:bodyPr wrap="none" rtlCol="0">
              <a:spAutoFit/>
            </a:bodyPr>
            <a:lstStyle/>
            <a:p>
              <a:r>
                <a:rPr kumimoji="1" lang="en-US" altLang="ja-JP" sz="2000" dirty="0">
                  <a:latin typeface="+mn-ea"/>
                </a:rPr>
                <a:t>Feb.</a:t>
              </a:r>
              <a:endParaRPr kumimoji="1" lang="ja-JP" altLang="en-US" sz="2000" dirty="0">
                <a:latin typeface="+mn-ea"/>
              </a:endParaRPr>
            </a:p>
          </p:txBody>
        </p:sp>
        <p:sp>
          <p:nvSpPr>
            <p:cNvPr id="10" name="テキスト ボックス 9">
              <a:extLst>
                <a:ext uri="{FF2B5EF4-FFF2-40B4-BE49-F238E27FC236}">
                  <a16:creationId xmlns:a16="http://schemas.microsoft.com/office/drawing/2014/main" id="{04435975-0B05-425F-B348-4ACCF324DA9F}"/>
                </a:ext>
              </a:extLst>
            </p:cNvPr>
            <p:cNvSpPr txBox="1"/>
            <p:nvPr/>
          </p:nvSpPr>
          <p:spPr>
            <a:xfrm rot="16200000">
              <a:off x="2709805" y="5097776"/>
              <a:ext cx="614632" cy="308391"/>
            </a:xfrm>
            <a:prstGeom prst="rect">
              <a:avLst/>
            </a:prstGeom>
            <a:noFill/>
          </p:spPr>
          <p:txBody>
            <a:bodyPr wrap="none" rtlCol="0">
              <a:spAutoFit/>
            </a:bodyPr>
            <a:lstStyle/>
            <a:p>
              <a:r>
                <a:rPr kumimoji="1" lang="en-US" altLang="ja-JP" sz="2000" dirty="0">
                  <a:latin typeface="+mn-ea"/>
                </a:rPr>
                <a:t>Mar.</a:t>
              </a:r>
              <a:endParaRPr kumimoji="1" lang="ja-JP" altLang="en-US" sz="2000" dirty="0">
                <a:latin typeface="+mn-ea"/>
              </a:endParaRPr>
            </a:p>
          </p:txBody>
        </p:sp>
        <p:sp>
          <p:nvSpPr>
            <p:cNvPr id="11" name="テキスト ボックス 10">
              <a:extLst>
                <a:ext uri="{FF2B5EF4-FFF2-40B4-BE49-F238E27FC236}">
                  <a16:creationId xmlns:a16="http://schemas.microsoft.com/office/drawing/2014/main" id="{1DB5780E-21F0-4B04-A794-B1B93C59FB4E}"/>
                </a:ext>
              </a:extLst>
            </p:cNvPr>
            <p:cNvSpPr txBox="1"/>
            <p:nvPr/>
          </p:nvSpPr>
          <p:spPr>
            <a:xfrm rot="16200000">
              <a:off x="2958911" y="5097779"/>
              <a:ext cx="561387" cy="308391"/>
            </a:xfrm>
            <a:prstGeom prst="rect">
              <a:avLst/>
            </a:prstGeom>
            <a:noFill/>
          </p:spPr>
          <p:txBody>
            <a:bodyPr wrap="none" rtlCol="0">
              <a:spAutoFit/>
            </a:bodyPr>
            <a:lstStyle/>
            <a:p>
              <a:r>
                <a:rPr kumimoji="1" lang="en-US" altLang="ja-JP" sz="2000" dirty="0">
                  <a:latin typeface="+mn-ea"/>
                </a:rPr>
                <a:t>Apr.</a:t>
              </a:r>
              <a:endParaRPr kumimoji="1" lang="ja-JP" altLang="en-US" sz="2000" dirty="0">
                <a:latin typeface="+mn-ea"/>
              </a:endParaRPr>
            </a:p>
          </p:txBody>
        </p:sp>
        <p:sp>
          <p:nvSpPr>
            <p:cNvPr id="12" name="テキスト ボックス 11">
              <a:extLst>
                <a:ext uri="{FF2B5EF4-FFF2-40B4-BE49-F238E27FC236}">
                  <a16:creationId xmlns:a16="http://schemas.microsoft.com/office/drawing/2014/main" id="{A3554853-99B0-466E-A677-9401AA8A076A}"/>
                </a:ext>
              </a:extLst>
            </p:cNvPr>
            <p:cNvSpPr txBox="1"/>
            <p:nvPr/>
          </p:nvSpPr>
          <p:spPr>
            <a:xfrm rot="16200000">
              <a:off x="3196430" y="5127201"/>
              <a:ext cx="587327" cy="308391"/>
            </a:xfrm>
            <a:prstGeom prst="rect">
              <a:avLst/>
            </a:prstGeom>
            <a:noFill/>
          </p:spPr>
          <p:txBody>
            <a:bodyPr wrap="none" rtlCol="0">
              <a:spAutoFit/>
            </a:bodyPr>
            <a:lstStyle/>
            <a:p>
              <a:r>
                <a:rPr kumimoji="1" lang="en-US" altLang="ja-JP" sz="2000" dirty="0">
                  <a:latin typeface="+mn-ea"/>
                </a:rPr>
                <a:t>May</a:t>
              </a:r>
              <a:endParaRPr kumimoji="1" lang="ja-JP" altLang="en-US" sz="2000" dirty="0">
                <a:latin typeface="+mn-ea"/>
              </a:endParaRPr>
            </a:p>
          </p:txBody>
        </p:sp>
        <p:sp>
          <p:nvSpPr>
            <p:cNvPr id="15" name="テキスト ボックス 14">
              <a:extLst>
                <a:ext uri="{FF2B5EF4-FFF2-40B4-BE49-F238E27FC236}">
                  <a16:creationId xmlns:a16="http://schemas.microsoft.com/office/drawing/2014/main" id="{6CD39338-0AA2-49C3-9DEC-9128D9800806}"/>
                </a:ext>
              </a:extLst>
            </p:cNvPr>
            <p:cNvSpPr txBox="1"/>
            <p:nvPr/>
          </p:nvSpPr>
          <p:spPr>
            <a:xfrm rot="16200000">
              <a:off x="3452305" y="5116995"/>
              <a:ext cx="554561" cy="308391"/>
            </a:xfrm>
            <a:prstGeom prst="rect">
              <a:avLst/>
            </a:prstGeom>
            <a:noFill/>
          </p:spPr>
          <p:txBody>
            <a:bodyPr wrap="none" rtlCol="0">
              <a:spAutoFit/>
            </a:bodyPr>
            <a:lstStyle/>
            <a:p>
              <a:r>
                <a:rPr kumimoji="1" lang="en-US" altLang="ja-JP" sz="2000" dirty="0">
                  <a:latin typeface="+mn-ea"/>
                </a:rPr>
                <a:t>Jun.</a:t>
              </a:r>
              <a:endParaRPr kumimoji="1" lang="ja-JP" altLang="en-US" sz="2000" dirty="0">
                <a:latin typeface="+mn-ea"/>
              </a:endParaRPr>
            </a:p>
          </p:txBody>
        </p:sp>
        <p:sp>
          <p:nvSpPr>
            <p:cNvPr id="16" name="テキスト ボックス 15">
              <a:extLst>
                <a:ext uri="{FF2B5EF4-FFF2-40B4-BE49-F238E27FC236}">
                  <a16:creationId xmlns:a16="http://schemas.microsoft.com/office/drawing/2014/main" id="{1B6697C9-71C6-4401-A51D-DE896612A783}"/>
                </a:ext>
              </a:extLst>
            </p:cNvPr>
            <p:cNvSpPr txBox="1"/>
            <p:nvPr/>
          </p:nvSpPr>
          <p:spPr>
            <a:xfrm rot="16200000">
              <a:off x="3729547" y="5094004"/>
              <a:ext cx="484934" cy="308391"/>
            </a:xfrm>
            <a:prstGeom prst="rect">
              <a:avLst/>
            </a:prstGeom>
            <a:noFill/>
          </p:spPr>
          <p:txBody>
            <a:bodyPr wrap="none" rtlCol="0">
              <a:spAutoFit/>
            </a:bodyPr>
            <a:lstStyle/>
            <a:p>
              <a:r>
                <a:rPr kumimoji="1" lang="en-US" altLang="ja-JP" sz="2000" dirty="0">
                  <a:latin typeface="+mn-ea"/>
                </a:rPr>
                <a:t>Jul.</a:t>
              </a:r>
              <a:endParaRPr kumimoji="1" lang="ja-JP" altLang="en-US" sz="2000" dirty="0">
                <a:latin typeface="+mn-ea"/>
              </a:endParaRPr>
            </a:p>
          </p:txBody>
        </p:sp>
        <p:sp>
          <p:nvSpPr>
            <p:cNvPr id="17" name="テキスト ボックス 16">
              <a:extLst>
                <a:ext uri="{FF2B5EF4-FFF2-40B4-BE49-F238E27FC236}">
                  <a16:creationId xmlns:a16="http://schemas.microsoft.com/office/drawing/2014/main" id="{92E46050-CFF0-45D6-AF7D-A87B1C6AB868}"/>
                </a:ext>
              </a:extLst>
            </p:cNvPr>
            <p:cNvSpPr txBox="1"/>
            <p:nvPr/>
          </p:nvSpPr>
          <p:spPr>
            <a:xfrm rot="16200000">
              <a:off x="3914366" y="5127198"/>
              <a:ext cx="602345" cy="308391"/>
            </a:xfrm>
            <a:prstGeom prst="rect">
              <a:avLst/>
            </a:prstGeom>
            <a:noFill/>
          </p:spPr>
          <p:txBody>
            <a:bodyPr wrap="none" rtlCol="0">
              <a:spAutoFit/>
            </a:bodyPr>
            <a:lstStyle/>
            <a:p>
              <a:r>
                <a:rPr kumimoji="1" lang="en-US" altLang="ja-JP" sz="2000" dirty="0">
                  <a:latin typeface="+mn-ea"/>
                </a:rPr>
                <a:t>Aug.</a:t>
              </a:r>
              <a:endParaRPr kumimoji="1" lang="ja-JP" altLang="en-US" sz="2000" dirty="0">
                <a:latin typeface="+mn-ea"/>
              </a:endParaRPr>
            </a:p>
          </p:txBody>
        </p:sp>
        <p:sp>
          <p:nvSpPr>
            <p:cNvPr id="18" name="テキスト ボックス 17">
              <a:extLst>
                <a:ext uri="{FF2B5EF4-FFF2-40B4-BE49-F238E27FC236}">
                  <a16:creationId xmlns:a16="http://schemas.microsoft.com/office/drawing/2014/main" id="{7E98D0CD-3070-420B-B87D-DBAA87C94314}"/>
                </a:ext>
              </a:extLst>
            </p:cNvPr>
            <p:cNvSpPr txBox="1"/>
            <p:nvPr/>
          </p:nvSpPr>
          <p:spPr>
            <a:xfrm rot="16200000">
              <a:off x="4179156" y="5113341"/>
              <a:ext cx="598249" cy="308391"/>
            </a:xfrm>
            <a:prstGeom prst="rect">
              <a:avLst/>
            </a:prstGeom>
            <a:noFill/>
          </p:spPr>
          <p:txBody>
            <a:bodyPr wrap="none" rtlCol="0">
              <a:spAutoFit/>
            </a:bodyPr>
            <a:lstStyle/>
            <a:p>
              <a:r>
                <a:rPr kumimoji="1" lang="en-US" altLang="ja-JP" sz="2000" dirty="0">
                  <a:latin typeface="+mn-ea"/>
                </a:rPr>
                <a:t>Sep.</a:t>
              </a:r>
              <a:endParaRPr kumimoji="1" lang="ja-JP" altLang="en-US" sz="2000" dirty="0">
                <a:latin typeface="+mn-ea"/>
              </a:endParaRPr>
            </a:p>
          </p:txBody>
        </p:sp>
        <p:sp>
          <p:nvSpPr>
            <p:cNvPr id="19" name="テキスト ボックス 18">
              <a:extLst>
                <a:ext uri="{FF2B5EF4-FFF2-40B4-BE49-F238E27FC236}">
                  <a16:creationId xmlns:a16="http://schemas.microsoft.com/office/drawing/2014/main" id="{2E9F906F-89B4-4519-A953-95D4EA67978F}"/>
                </a:ext>
              </a:extLst>
            </p:cNvPr>
            <p:cNvSpPr txBox="1"/>
            <p:nvPr/>
          </p:nvSpPr>
          <p:spPr>
            <a:xfrm rot="16200000">
              <a:off x="4439333" y="5132286"/>
              <a:ext cx="562753" cy="308391"/>
            </a:xfrm>
            <a:prstGeom prst="rect">
              <a:avLst/>
            </a:prstGeom>
            <a:noFill/>
          </p:spPr>
          <p:txBody>
            <a:bodyPr wrap="none" rtlCol="0">
              <a:spAutoFit/>
            </a:bodyPr>
            <a:lstStyle/>
            <a:p>
              <a:r>
                <a:rPr kumimoji="1" lang="en-US" altLang="ja-JP" sz="2000" dirty="0">
                  <a:latin typeface="+mn-ea"/>
                </a:rPr>
                <a:t>Oct.</a:t>
              </a:r>
              <a:endParaRPr kumimoji="1" lang="ja-JP" altLang="en-US" sz="2000" dirty="0">
                <a:latin typeface="+mn-ea"/>
              </a:endParaRPr>
            </a:p>
          </p:txBody>
        </p:sp>
        <p:sp>
          <p:nvSpPr>
            <p:cNvPr id="22" name="テキスト ボックス 21">
              <a:extLst>
                <a:ext uri="{FF2B5EF4-FFF2-40B4-BE49-F238E27FC236}">
                  <a16:creationId xmlns:a16="http://schemas.microsoft.com/office/drawing/2014/main" id="{6919FA9C-362C-4AD9-8EC6-3A9649F62F40}"/>
                </a:ext>
              </a:extLst>
            </p:cNvPr>
            <p:cNvSpPr txBox="1"/>
            <p:nvPr/>
          </p:nvSpPr>
          <p:spPr>
            <a:xfrm rot="16200000">
              <a:off x="4641962" y="5127199"/>
              <a:ext cx="609463" cy="308391"/>
            </a:xfrm>
            <a:prstGeom prst="rect">
              <a:avLst/>
            </a:prstGeom>
            <a:noFill/>
          </p:spPr>
          <p:txBody>
            <a:bodyPr wrap="square" rtlCol="0">
              <a:spAutoFit/>
            </a:bodyPr>
            <a:lstStyle/>
            <a:p>
              <a:r>
                <a:rPr kumimoji="1" lang="en-US" altLang="ja-JP" sz="2000" dirty="0">
                  <a:latin typeface="+mn-ea"/>
                </a:rPr>
                <a:t>Nov.</a:t>
              </a:r>
              <a:endParaRPr kumimoji="1" lang="ja-JP" altLang="en-US" sz="2000" dirty="0">
                <a:latin typeface="+mn-ea"/>
              </a:endParaRPr>
            </a:p>
          </p:txBody>
        </p:sp>
        <p:sp>
          <p:nvSpPr>
            <p:cNvPr id="23" name="テキスト ボックス 22">
              <a:extLst>
                <a:ext uri="{FF2B5EF4-FFF2-40B4-BE49-F238E27FC236}">
                  <a16:creationId xmlns:a16="http://schemas.microsoft.com/office/drawing/2014/main" id="{5029871C-7CF4-4E56-B524-00439713792E}"/>
                </a:ext>
              </a:extLst>
            </p:cNvPr>
            <p:cNvSpPr txBox="1"/>
            <p:nvPr/>
          </p:nvSpPr>
          <p:spPr>
            <a:xfrm rot="16200000">
              <a:off x="4901988" y="5127201"/>
              <a:ext cx="610536" cy="308391"/>
            </a:xfrm>
            <a:prstGeom prst="rect">
              <a:avLst/>
            </a:prstGeom>
            <a:noFill/>
          </p:spPr>
          <p:txBody>
            <a:bodyPr wrap="none" rtlCol="0">
              <a:spAutoFit/>
            </a:bodyPr>
            <a:lstStyle/>
            <a:p>
              <a:r>
                <a:rPr kumimoji="1" lang="en-US" altLang="ja-JP" sz="2000" dirty="0">
                  <a:latin typeface="+mn-ea"/>
                </a:rPr>
                <a:t>Dec.</a:t>
              </a:r>
              <a:endParaRPr kumimoji="1" lang="ja-JP" altLang="en-US" sz="2000" dirty="0">
                <a:latin typeface="+mn-ea"/>
              </a:endParaRPr>
            </a:p>
          </p:txBody>
        </p:sp>
        <p:sp>
          <p:nvSpPr>
            <p:cNvPr id="24" name="テキスト ボックス 23">
              <a:extLst>
                <a:ext uri="{FF2B5EF4-FFF2-40B4-BE49-F238E27FC236}">
                  <a16:creationId xmlns:a16="http://schemas.microsoft.com/office/drawing/2014/main" id="{BF08D440-F70A-452C-B71F-5BE42B976BBA}"/>
                </a:ext>
              </a:extLst>
            </p:cNvPr>
            <p:cNvSpPr txBox="1"/>
            <p:nvPr/>
          </p:nvSpPr>
          <p:spPr>
            <a:xfrm rot="16200000">
              <a:off x="5158622" y="5154666"/>
              <a:ext cx="549100" cy="308391"/>
            </a:xfrm>
            <a:prstGeom prst="rect">
              <a:avLst/>
            </a:prstGeom>
            <a:noFill/>
          </p:spPr>
          <p:txBody>
            <a:bodyPr wrap="none" rtlCol="0">
              <a:spAutoFit/>
            </a:bodyPr>
            <a:lstStyle/>
            <a:p>
              <a:r>
                <a:rPr kumimoji="1" lang="en-US" altLang="ja-JP" sz="2000" dirty="0">
                  <a:latin typeface="+mn-ea"/>
                </a:rPr>
                <a:t>Jan.</a:t>
              </a:r>
              <a:endParaRPr kumimoji="1" lang="ja-JP" altLang="en-US" sz="2000" dirty="0">
                <a:latin typeface="+mn-ea"/>
              </a:endParaRPr>
            </a:p>
          </p:txBody>
        </p:sp>
        <p:sp>
          <p:nvSpPr>
            <p:cNvPr id="25" name="テキスト ボックス 24">
              <a:extLst>
                <a:ext uri="{FF2B5EF4-FFF2-40B4-BE49-F238E27FC236}">
                  <a16:creationId xmlns:a16="http://schemas.microsoft.com/office/drawing/2014/main" id="{D8A2ABF4-E28D-4959-B8DD-FD8A8E700141}"/>
                </a:ext>
              </a:extLst>
            </p:cNvPr>
            <p:cNvSpPr txBox="1"/>
            <p:nvPr/>
          </p:nvSpPr>
          <p:spPr>
            <a:xfrm rot="16200000">
              <a:off x="5389219" y="5137312"/>
              <a:ext cx="594153" cy="308391"/>
            </a:xfrm>
            <a:prstGeom prst="rect">
              <a:avLst/>
            </a:prstGeom>
            <a:noFill/>
          </p:spPr>
          <p:txBody>
            <a:bodyPr wrap="none" rtlCol="0">
              <a:spAutoFit/>
            </a:bodyPr>
            <a:lstStyle/>
            <a:p>
              <a:r>
                <a:rPr kumimoji="1" lang="en-US" altLang="ja-JP" sz="2000" dirty="0">
                  <a:latin typeface="+mn-ea"/>
                </a:rPr>
                <a:t>Feb.</a:t>
              </a:r>
              <a:endParaRPr kumimoji="1" lang="ja-JP" altLang="en-US" sz="2000" dirty="0">
                <a:latin typeface="+mn-ea"/>
              </a:endParaRPr>
            </a:p>
          </p:txBody>
        </p:sp>
        <p:sp>
          <p:nvSpPr>
            <p:cNvPr id="26" name="テキスト ボックス 25">
              <a:extLst>
                <a:ext uri="{FF2B5EF4-FFF2-40B4-BE49-F238E27FC236}">
                  <a16:creationId xmlns:a16="http://schemas.microsoft.com/office/drawing/2014/main" id="{BCA287D9-6C2D-4AB8-982D-D45537BD91B2}"/>
                </a:ext>
              </a:extLst>
            </p:cNvPr>
            <p:cNvSpPr txBox="1"/>
            <p:nvPr/>
          </p:nvSpPr>
          <p:spPr>
            <a:xfrm rot="16200000">
              <a:off x="5613497" y="5137312"/>
              <a:ext cx="614632" cy="308391"/>
            </a:xfrm>
            <a:prstGeom prst="rect">
              <a:avLst/>
            </a:prstGeom>
            <a:noFill/>
          </p:spPr>
          <p:txBody>
            <a:bodyPr wrap="none" rtlCol="0">
              <a:spAutoFit/>
            </a:bodyPr>
            <a:lstStyle/>
            <a:p>
              <a:r>
                <a:rPr kumimoji="1" lang="en-US" altLang="ja-JP" sz="2000" dirty="0">
                  <a:latin typeface="+mn-ea"/>
                </a:rPr>
                <a:t>Mar.</a:t>
              </a:r>
              <a:endParaRPr kumimoji="1" lang="ja-JP" altLang="en-US" sz="2000" dirty="0">
                <a:latin typeface="+mn-ea"/>
              </a:endParaRPr>
            </a:p>
          </p:txBody>
        </p:sp>
        <p:sp>
          <p:nvSpPr>
            <p:cNvPr id="27" name="テキスト ボックス 26">
              <a:extLst>
                <a:ext uri="{FF2B5EF4-FFF2-40B4-BE49-F238E27FC236}">
                  <a16:creationId xmlns:a16="http://schemas.microsoft.com/office/drawing/2014/main" id="{71A532DD-162D-4130-B52C-B400530126D6}"/>
                </a:ext>
              </a:extLst>
            </p:cNvPr>
            <p:cNvSpPr txBox="1"/>
            <p:nvPr/>
          </p:nvSpPr>
          <p:spPr>
            <a:xfrm rot="16200000">
              <a:off x="5866035" y="5166536"/>
              <a:ext cx="561387" cy="308391"/>
            </a:xfrm>
            <a:prstGeom prst="rect">
              <a:avLst/>
            </a:prstGeom>
            <a:noFill/>
          </p:spPr>
          <p:txBody>
            <a:bodyPr wrap="none" rtlCol="0">
              <a:spAutoFit/>
            </a:bodyPr>
            <a:lstStyle/>
            <a:p>
              <a:r>
                <a:rPr kumimoji="1" lang="en-US" altLang="ja-JP" sz="2000" dirty="0">
                  <a:latin typeface="+mn-ea"/>
                </a:rPr>
                <a:t>Apr.</a:t>
              </a:r>
              <a:endParaRPr kumimoji="1" lang="ja-JP" altLang="en-US" sz="2000" dirty="0">
                <a:latin typeface="+mn-ea"/>
              </a:endParaRPr>
            </a:p>
          </p:txBody>
        </p:sp>
        <p:sp>
          <p:nvSpPr>
            <p:cNvPr id="28" name="テキスト ボックス 27">
              <a:extLst>
                <a:ext uri="{FF2B5EF4-FFF2-40B4-BE49-F238E27FC236}">
                  <a16:creationId xmlns:a16="http://schemas.microsoft.com/office/drawing/2014/main" id="{E3DEB4FE-8D95-4C64-8E67-239EDF9D92A1}"/>
                </a:ext>
              </a:extLst>
            </p:cNvPr>
            <p:cNvSpPr txBox="1"/>
            <p:nvPr/>
          </p:nvSpPr>
          <p:spPr>
            <a:xfrm rot="16200000">
              <a:off x="6093524" y="5135498"/>
              <a:ext cx="587327" cy="308391"/>
            </a:xfrm>
            <a:prstGeom prst="rect">
              <a:avLst/>
            </a:prstGeom>
            <a:noFill/>
          </p:spPr>
          <p:txBody>
            <a:bodyPr wrap="none" rtlCol="0">
              <a:spAutoFit/>
            </a:bodyPr>
            <a:lstStyle/>
            <a:p>
              <a:r>
                <a:rPr kumimoji="1" lang="en-US" altLang="ja-JP" sz="2000" dirty="0">
                  <a:latin typeface="+mn-ea"/>
                </a:rPr>
                <a:t>May</a:t>
              </a:r>
              <a:endParaRPr kumimoji="1" lang="ja-JP" altLang="en-US" sz="2000" dirty="0">
                <a:latin typeface="+mn-ea"/>
              </a:endParaRPr>
            </a:p>
          </p:txBody>
        </p:sp>
        <p:sp>
          <p:nvSpPr>
            <p:cNvPr id="29" name="テキスト ボックス 28">
              <a:extLst>
                <a:ext uri="{FF2B5EF4-FFF2-40B4-BE49-F238E27FC236}">
                  <a16:creationId xmlns:a16="http://schemas.microsoft.com/office/drawing/2014/main" id="{33EBF8EE-C54D-4827-BD42-C6C16C6DC0A1}"/>
                </a:ext>
              </a:extLst>
            </p:cNvPr>
            <p:cNvSpPr txBox="1"/>
            <p:nvPr/>
          </p:nvSpPr>
          <p:spPr>
            <a:xfrm rot="16200000">
              <a:off x="6341687" y="5122377"/>
              <a:ext cx="554561" cy="308391"/>
            </a:xfrm>
            <a:prstGeom prst="rect">
              <a:avLst/>
            </a:prstGeom>
            <a:noFill/>
          </p:spPr>
          <p:txBody>
            <a:bodyPr wrap="none" rtlCol="0">
              <a:spAutoFit/>
            </a:bodyPr>
            <a:lstStyle/>
            <a:p>
              <a:r>
                <a:rPr kumimoji="1" lang="en-US" altLang="ja-JP" sz="2000" dirty="0">
                  <a:latin typeface="+mn-ea"/>
                </a:rPr>
                <a:t>Jun.</a:t>
              </a:r>
              <a:endParaRPr kumimoji="1" lang="ja-JP" altLang="en-US" sz="2000" dirty="0">
                <a:latin typeface="+mn-ea"/>
              </a:endParaRPr>
            </a:p>
          </p:txBody>
        </p:sp>
        <p:sp>
          <p:nvSpPr>
            <p:cNvPr id="30" name="テキスト ボックス 29">
              <a:extLst>
                <a:ext uri="{FF2B5EF4-FFF2-40B4-BE49-F238E27FC236}">
                  <a16:creationId xmlns:a16="http://schemas.microsoft.com/office/drawing/2014/main" id="{D9EDDE74-8FD0-4646-9869-605FF913631B}"/>
                </a:ext>
              </a:extLst>
            </p:cNvPr>
            <p:cNvSpPr txBox="1"/>
            <p:nvPr/>
          </p:nvSpPr>
          <p:spPr>
            <a:xfrm rot="16200000">
              <a:off x="6643012" y="5113667"/>
              <a:ext cx="484934" cy="308391"/>
            </a:xfrm>
            <a:prstGeom prst="rect">
              <a:avLst/>
            </a:prstGeom>
            <a:noFill/>
          </p:spPr>
          <p:txBody>
            <a:bodyPr wrap="none" rtlCol="0">
              <a:spAutoFit/>
            </a:bodyPr>
            <a:lstStyle/>
            <a:p>
              <a:r>
                <a:rPr kumimoji="1" lang="en-US" altLang="ja-JP" sz="2000" dirty="0">
                  <a:latin typeface="+mn-ea"/>
                </a:rPr>
                <a:t>Jul.</a:t>
              </a:r>
              <a:endParaRPr kumimoji="1" lang="ja-JP" altLang="en-US" sz="2000" dirty="0">
                <a:latin typeface="+mn-ea"/>
              </a:endParaRPr>
            </a:p>
          </p:txBody>
        </p:sp>
        <p:sp>
          <p:nvSpPr>
            <p:cNvPr id="31" name="テキスト ボックス 30">
              <a:extLst>
                <a:ext uri="{FF2B5EF4-FFF2-40B4-BE49-F238E27FC236}">
                  <a16:creationId xmlns:a16="http://schemas.microsoft.com/office/drawing/2014/main" id="{BA980F61-F9E6-4C96-B2BF-29CA3834446F}"/>
                </a:ext>
              </a:extLst>
            </p:cNvPr>
            <p:cNvSpPr txBox="1"/>
            <p:nvPr/>
          </p:nvSpPr>
          <p:spPr>
            <a:xfrm rot="16200000">
              <a:off x="6802784" y="5140882"/>
              <a:ext cx="601447" cy="308391"/>
            </a:xfrm>
            <a:prstGeom prst="rect">
              <a:avLst/>
            </a:prstGeom>
            <a:noFill/>
          </p:spPr>
          <p:txBody>
            <a:bodyPr wrap="square" rtlCol="0">
              <a:spAutoFit/>
            </a:bodyPr>
            <a:lstStyle/>
            <a:p>
              <a:r>
                <a:rPr kumimoji="1" lang="en-US" altLang="ja-JP" sz="2000" dirty="0">
                  <a:latin typeface="+mn-ea"/>
                </a:rPr>
                <a:t>Aug.</a:t>
              </a:r>
              <a:endParaRPr kumimoji="1" lang="ja-JP" altLang="en-US" sz="2000" dirty="0">
                <a:latin typeface="+mn-ea"/>
              </a:endParaRPr>
            </a:p>
          </p:txBody>
        </p:sp>
        <p:sp>
          <p:nvSpPr>
            <p:cNvPr id="32" name="テキスト ボックス 31">
              <a:extLst>
                <a:ext uri="{FF2B5EF4-FFF2-40B4-BE49-F238E27FC236}">
                  <a16:creationId xmlns:a16="http://schemas.microsoft.com/office/drawing/2014/main" id="{D2A9FE50-CF68-4B08-B91A-FC18E0F2A4DB}"/>
                </a:ext>
              </a:extLst>
            </p:cNvPr>
            <p:cNvSpPr txBox="1"/>
            <p:nvPr/>
          </p:nvSpPr>
          <p:spPr>
            <a:xfrm rot="16200000">
              <a:off x="7035963" y="5137833"/>
              <a:ext cx="598249" cy="308391"/>
            </a:xfrm>
            <a:prstGeom prst="rect">
              <a:avLst/>
            </a:prstGeom>
            <a:noFill/>
          </p:spPr>
          <p:txBody>
            <a:bodyPr wrap="none" rtlCol="0">
              <a:spAutoFit/>
            </a:bodyPr>
            <a:lstStyle/>
            <a:p>
              <a:r>
                <a:rPr kumimoji="1" lang="en-US" altLang="ja-JP" sz="2000" dirty="0">
                  <a:latin typeface="+mn-ea"/>
                </a:rPr>
                <a:t>Sep.</a:t>
              </a:r>
              <a:endParaRPr kumimoji="1" lang="ja-JP" altLang="en-US" sz="2000" dirty="0">
                <a:latin typeface="+mn-ea"/>
              </a:endParaRPr>
            </a:p>
          </p:txBody>
        </p:sp>
        <p:sp>
          <p:nvSpPr>
            <p:cNvPr id="33" name="テキスト ボックス 32">
              <a:extLst>
                <a:ext uri="{FF2B5EF4-FFF2-40B4-BE49-F238E27FC236}">
                  <a16:creationId xmlns:a16="http://schemas.microsoft.com/office/drawing/2014/main" id="{D7D7D1BB-961B-4EF2-9172-F5170BAEBBE3}"/>
                </a:ext>
              </a:extLst>
            </p:cNvPr>
            <p:cNvSpPr txBox="1"/>
            <p:nvPr/>
          </p:nvSpPr>
          <p:spPr>
            <a:xfrm rot="16200000">
              <a:off x="7315652" y="5140881"/>
              <a:ext cx="562753" cy="308391"/>
            </a:xfrm>
            <a:prstGeom prst="rect">
              <a:avLst/>
            </a:prstGeom>
            <a:noFill/>
          </p:spPr>
          <p:txBody>
            <a:bodyPr wrap="none" rtlCol="0">
              <a:spAutoFit/>
            </a:bodyPr>
            <a:lstStyle/>
            <a:p>
              <a:r>
                <a:rPr kumimoji="1" lang="en-US" altLang="ja-JP" sz="2000" dirty="0">
                  <a:latin typeface="+mn-ea"/>
                </a:rPr>
                <a:t>Oct.</a:t>
              </a:r>
              <a:endParaRPr kumimoji="1" lang="ja-JP" altLang="en-US" sz="2000" dirty="0">
                <a:latin typeface="+mn-ea"/>
              </a:endParaRPr>
            </a:p>
          </p:txBody>
        </p:sp>
        <p:sp>
          <p:nvSpPr>
            <p:cNvPr id="34" name="テキスト ボックス 33">
              <a:extLst>
                <a:ext uri="{FF2B5EF4-FFF2-40B4-BE49-F238E27FC236}">
                  <a16:creationId xmlns:a16="http://schemas.microsoft.com/office/drawing/2014/main" id="{FB433069-1359-478E-A8CB-36507FE1E48C}"/>
                </a:ext>
              </a:extLst>
            </p:cNvPr>
            <p:cNvSpPr txBox="1"/>
            <p:nvPr/>
          </p:nvSpPr>
          <p:spPr>
            <a:xfrm>
              <a:off x="2642262" y="5510223"/>
              <a:ext cx="760103" cy="445615"/>
            </a:xfrm>
            <a:prstGeom prst="rect">
              <a:avLst/>
            </a:prstGeom>
            <a:noFill/>
          </p:spPr>
          <p:txBody>
            <a:bodyPr wrap="none" rtlCol="0">
              <a:spAutoFit/>
            </a:bodyPr>
            <a:lstStyle/>
            <a:p>
              <a:r>
                <a:rPr kumimoji="1" lang="en-US" altLang="ja-JP" sz="2800" dirty="0">
                  <a:latin typeface="+mn-ea"/>
                </a:rPr>
                <a:t>2017</a:t>
              </a:r>
              <a:endParaRPr kumimoji="1" lang="ja-JP" altLang="en-US" sz="2800" dirty="0">
                <a:latin typeface="+mn-ea"/>
              </a:endParaRPr>
            </a:p>
          </p:txBody>
        </p:sp>
        <p:sp>
          <p:nvSpPr>
            <p:cNvPr id="35" name="テキスト ボックス 34">
              <a:extLst>
                <a:ext uri="{FF2B5EF4-FFF2-40B4-BE49-F238E27FC236}">
                  <a16:creationId xmlns:a16="http://schemas.microsoft.com/office/drawing/2014/main" id="{756B8FF5-7145-4E0F-95B3-5B4FBC683AD8}"/>
                </a:ext>
              </a:extLst>
            </p:cNvPr>
            <p:cNvSpPr txBox="1"/>
            <p:nvPr/>
          </p:nvSpPr>
          <p:spPr>
            <a:xfrm>
              <a:off x="5281330" y="5545391"/>
              <a:ext cx="671144" cy="393190"/>
            </a:xfrm>
            <a:prstGeom prst="rect">
              <a:avLst/>
            </a:prstGeom>
            <a:noFill/>
          </p:spPr>
          <p:txBody>
            <a:bodyPr wrap="none" rtlCol="0">
              <a:spAutoFit/>
            </a:bodyPr>
            <a:lstStyle/>
            <a:p>
              <a:r>
                <a:rPr kumimoji="1" lang="en-US" altLang="ja-JP" sz="2400" dirty="0">
                  <a:latin typeface="+mn-ea"/>
                </a:rPr>
                <a:t>2018</a:t>
              </a:r>
              <a:endParaRPr kumimoji="1" lang="ja-JP" altLang="en-US" sz="2400" dirty="0">
                <a:latin typeface="+mn-ea"/>
              </a:endParaRPr>
            </a:p>
          </p:txBody>
        </p:sp>
        <p:sp>
          <p:nvSpPr>
            <p:cNvPr id="40" name="テキスト ボックス 39">
              <a:extLst>
                <a:ext uri="{FF2B5EF4-FFF2-40B4-BE49-F238E27FC236}">
                  <a16:creationId xmlns:a16="http://schemas.microsoft.com/office/drawing/2014/main" id="{6EA1C2FA-6335-4A41-B459-A78FC1D77DCE}"/>
                </a:ext>
              </a:extLst>
            </p:cNvPr>
            <p:cNvSpPr txBox="1"/>
            <p:nvPr/>
          </p:nvSpPr>
          <p:spPr>
            <a:xfrm rot="16200000">
              <a:off x="1057809" y="2884894"/>
              <a:ext cx="2007178" cy="355835"/>
            </a:xfrm>
            <a:prstGeom prst="rect">
              <a:avLst/>
            </a:prstGeom>
            <a:noFill/>
          </p:spPr>
          <p:txBody>
            <a:bodyPr wrap="none" rtlCol="0">
              <a:spAutoFit/>
            </a:bodyPr>
            <a:lstStyle/>
            <a:p>
              <a:r>
                <a:rPr kumimoji="1" lang="ja-JP" altLang="en-US" sz="2400" dirty="0">
                  <a:latin typeface="+mn-ea"/>
                  <a:ea typeface="+mn-ea"/>
                </a:rPr>
                <a:t>冷媒の温度</a:t>
              </a:r>
              <a:r>
                <a:rPr kumimoji="1" lang="en-US" altLang="ja-JP" sz="2400" dirty="0">
                  <a:latin typeface="+mn-ea"/>
                  <a:ea typeface="+mn-ea"/>
                </a:rPr>
                <a:t> (</a:t>
              </a:r>
              <a:r>
                <a:rPr kumimoji="1" lang="ja-JP" altLang="en-US" sz="2400" dirty="0">
                  <a:latin typeface="+mn-ea"/>
                  <a:ea typeface="+mn-ea"/>
                </a:rPr>
                <a:t>℃</a:t>
              </a:r>
              <a:r>
                <a:rPr kumimoji="1" lang="en-US" altLang="ja-JP" sz="2400" dirty="0">
                  <a:latin typeface="+mn-ea"/>
                  <a:ea typeface="+mn-ea"/>
                </a:rPr>
                <a:t>)</a:t>
              </a:r>
              <a:endParaRPr kumimoji="1" lang="ja-JP" altLang="en-US" sz="2400" dirty="0">
                <a:latin typeface="+mn-ea"/>
                <a:ea typeface="+mn-ea"/>
              </a:endParaRPr>
            </a:p>
          </p:txBody>
        </p:sp>
      </p:grpSp>
      <p:sp>
        <p:nvSpPr>
          <p:cNvPr id="2" name="タイトル 1">
            <a:extLst>
              <a:ext uri="{FF2B5EF4-FFF2-40B4-BE49-F238E27FC236}">
                <a16:creationId xmlns:a16="http://schemas.microsoft.com/office/drawing/2014/main" id="{277EB26C-B135-4434-BFD5-ABF24775C055}"/>
              </a:ext>
            </a:extLst>
          </p:cNvPr>
          <p:cNvSpPr txBox="1">
            <a:spLocks/>
          </p:cNvSpPr>
          <p:nvPr/>
        </p:nvSpPr>
        <p:spPr>
          <a:xfrm>
            <a:off x="84791" y="203607"/>
            <a:ext cx="6752291" cy="561097"/>
          </a:xfr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endParaRPr lang="ja-JP" altLang="en-US" sz="3200" b="1" dirty="0">
              <a:solidFill>
                <a:srgbClr val="0070C0"/>
              </a:solidFill>
              <a:latin typeface="+mn-ea"/>
              <a:ea typeface="+mn-ea"/>
            </a:endParaRPr>
          </a:p>
        </p:txBody>
      </p:sp>
      <p:sp>
        <p:nvSpPr>
          <p:cNvPr id="21" name="フリーフォーム 23">
            <a:extLst>
              <a:ext uri="{FF2B5EF4-FFF2-40B4-BE49-F238E27FC236}">
                <a16:creationId xmlns:a16="http://schemas.microsoft.com/office/drawing/2014/main" id="{9475F2DB-660B-4528-BB0C-190A1EB03923}"/>
              </a:ext>
            </a:extLst>
          </p:cNvPr>
          <p:cNvSpPr>
            <a:spLocks noChangeAspect="1"/>
          </p:cNvSpPr>
          <p:nvPr/>
        </p:nvSpPr>
        <p:spPr>
          <a:xfrm rot="14888529">
            <a:off x="36358" y="3811902"/>
            <a:ext cx="685800" cy="57639"/>
          </a:xfrm>
          <a:custGeom>
            <a:avLst/>
            <a:gdLst>
              <a:gd name="connsiteX0" fmla="*/ 457200 w 457200"/>
              <a:gd name="connsiteY0" fmla="*/ 38426 h 38426"/>
              <a:gd name="connsiteX1" fmla="*/ 160020 w 457200"/>
              <a:gd name="connsiteY1" fmla="*/ 326 h 38426"/>
              <a:gd name="connsiteX2" fmla="*/ 0 w 457200"/>
              <a:gd name="connsiteY2" fmla="*/ 23186 h 38426"/>
            </a:gdLst>
            <a:ahLst/>
            <a:cxnLst>
              <a:cxn ang="0">
                <a:pos x="connsiteX0" y="connsiteY0"/>
              </a:cxn>
              <a:cxn ang="0">
                <a:pos x="connsiteX1" y="connsiteY1"/>
              </a:cxn>
              <a:cxn ang="0">
                <a:pos x="connsiteX2" y="connsiteY2"/>
              </a:cxn>
            </a:cxnLst>
            <a:rect l="l" t="t" r="r" b="b"/>
            <a:pathLst>
              <a:path w="457200" h="38426">
                <a:moveTo>
                  <a:pt x="457200" y="38426"/>
                </a:moveTo>
                <a:cubicBezTo>
                  <a:pt x="346710" y="20646"/>
                  <a:pt x="236220" y="2866"/>
                  <a:pt x="160020" y="326"/>
                </a:cubicBezTo>
                <a:cubicBezTo>
                  <a:pt x="83820" y="-2214"/>
                  <a:pt x="41910" y="10486"/>
                  <a:pt x="0" y="23186"/>
                </a:cubicBezTo>
              </a:path>
            </a:pathLst>
          </a:custGeom>
          <a:noFill/>
          <a:ln w="69850">
            <a:solidFill>
              <a:schemeClr val="bg1"/>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テキスト ボックス 6">
            <a:extLst>
              <a:ext uri="{FF2B5EF4-FFF2-40B4-BE49-F238E27FC236}">
                <a16:creationId xmlns:a16="http://schemas.microsoft.com/office/drawing/2014/main" id="{540A2902-E45C-4FB4-B96C-5F7373DC79E5}"/>
              </a:ext>
            </a:extLst>
          </p:cNvPr>
          <p:cNvSpPr txBox="1"/>
          <p:nvPr/>
        </p:nvSpPr>
        <p:spPr>
          <a:xfrm>
            <a:off x="84791" y="116632"/>
            <a:ext cx="5519460" cy="584775"/>
          </a:xfrm>
          <a:prstGeom prst="rect">
            <a:avLst/>
          </a:prstGeom>
          <a:noFill/>
        </p:spPr>
        <p:txBody>
          <a:bodyPr wrap="none" rtlCol="0">
            <a:spAutoFit/>
          </a:bodyPr>
          <a:lstStyle/>
          <a:p>
            <a:r>
              <a:rPr kumimoji="1" lang="ja-JP" altLang="en-US" sz="3200" dirty="0">
                <a:latin typeface="游ゴシック" panose="020B0400000000000000" pitchFamily="50" charset="-128"/>
                <a:ea typeface="游ゴシック" panose="020B0400000000000000" pitchFamily="50" charset="-128"/>
              </a:rPr>
              <a:t>計算結果（実測値との比較）</a:t>
            </a:r>
          </a:p>
        </p:txBody>
      </p:sp>
      <p:grpSp>
        <p:nvGrpSpPr>
          <p:cNvPr id="37" name="グループ化 36">
            <a:extLst>
              <a:ext uri="{FF2B5EF4-FFF2-40B4-BE49-F238E27FC236}">
                <a16:creationId xmlns:a16="http://schemas.microsoft.com/office/drawing/2014/main" id="{12A0ACA0-4B7F-4C7E-B12C-B23026C47464}"/>
              </a:ext>
            </a:extLst>
          </p:cNvPr>
          <p:cNvGrpSpPr/>
          <p:nvPr/>
        </p:nvGrpSpPr>
        <p:grpSpPr>
          <a:xfrm>
            <a:off x="4583587" y="936371"/>
            <a:ext cx="3362912" cy="2677656"/>
            <a:chOff x="8681081" y="1271788"/>
            <a:chExt cx="3362912" cy="2677656"/>
          </a:xfrm>
        </p:grpSpPr>
        <p:sp>
          <p:nvSpPr>
            <p:cNvPr id="39" name="楕円 38">
              <a:extLst>
                <a:ext uri="{FF2B5EF4-FFF2-40B4-BE49-F238E27FC236}">
                  <a16:creationId xmlns:a16="http://schemas.microsoft.com/office/drawing/2014/main" id="{52571C85-715D-4A67-89D0-5CCD104A0271}"/>
                </a:ext>
              </a:extLst>
            </p:cNvPr>
            <p:cNvSpPr/>
            <p:nvPr/>
          </p:nvSpPr>
          <p:spPr>
            <a:xfrm>
              <a:off x="11039713" y="1604177"/>
              <a:ext cx="1004280" cy="671588"/>
            </a:xfrm>
            <a:prstGeom prst="ellipse">
              <a:avLst/>
            </a:prstGeom>
            <a:noFill/>
            <a:ln w="38100" cap="rnd">
              <a:solidFill>
                <a:srgbClr val="FF0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9C40B2F4-DD73-42A3-B1D8-2069B97F190A}"/>
                </a:ext>
              </a:extLst>
            </p:cNvPr>
            <p:cNvSpPr txBox="1"/>
            <p:nvPr/>
          </p:nvSpPr>
          <p:spPr>
            <a:xfrm>
              <a:off x="8681081" y="1271788"/>
              <a:ext cx="2323494" cy="2677656"/>
            </a:xfrm>
            <a:prstGeom prst="rect">
              <a:avLst/>
            </a:prstGeom>
            <a:noFill/>
          </p:spPr>
          <p:txBody>
            <a:bodyPr wrap="square" rtlCol="0">
              <a:spAutoFit/>
            </a:bodyPr>
            <a:lstStyle/>
            <a:p>
              <a:r>
                <a:rPr kumimoji="1" lang="ja-JP" altLang="en-US" sz="2400" dirty="0">
                  <a:solidFill>
                    <a:srgbClr val="FF0000"/>
                  </a:solidFill>
                  <a:latin typeface="+mn-ea"/>
                  <a:ea typeface="+mn-ea"/>
                </a:rPr>
                <a:t>冷房時に計算値が冷媒の温度を過大評価</a:t>
              </a:r>
              <a:endParaRPr kumimoji="1" lang="en-US" altLang="ja-JP" sz="2400" dirty="0">
                <a:solidFill>
                  <a:srgbClr val="FF0000"/>
                </a:solidFill>
                <a:latin typeface="+mn-ea"/>
                <a:ea typeface="+mn-ea"/>
              </a:endParaRPr>
            </a:p>
            <a:p>
              <a:r>
                <a:rPr lang="ja-JP" altLang="en-US" sz="2400" dirty="0">
                  <a:solidFill>
                    <a:srgbClr val="FF0000"/>
                  </a:solidFill>
                  <a:latin typeface="+mn-ea"/>
                  <a:ea typeface="+mn-ea"/>
                </a:rPr>
                <a:t>　↓</a:t>
              </a:r>
              <a:br>
                <a:rPr lang="en-US" altLang="ja-JP" sz="2400" dirty="0">
                  <a:solidFill>
                    <a:srgbClr val="FF0000"/>
                  </a:solidFill>
                  <a:latin typeface="+mn-ea"/>
                  <a:ea typeface="+mn-ea"/>
                </a:rPr>
              </a:br>
              <a:r>
                <a:rPr lang="ja-JP" altLang="en-US" sz="2400" dirty="0">
                  <a:solidFill>
                    <a:srgbClr val="FF0000"/>
                  </a:solidFill>
                  <a:latin typeface="+mn-ea"/>
                  <a:ea typeface="+mn-ea"/>
                </a:rPr>
                <a:t>実際よりも効率が悪いと計算されてしまう</a:t>
              </a:r>
              <a:endParaRPr kumimoji="1" lang="ja-JP" altLang="en-US" sz="2400" dirty="0">
                <a:solidFill>
                  <a:srgbClr val="FF0000"/>
                </a:solidFill>
                <a:latin typeface="+mn-ea"/>
                <a:ea typeface="+mn-ea"/>
              </a:endParaRPr>
            </a:p>
          </p:txBody>
        </p:sp>
      </p:grpSp>
    </p:spTree>
    <p:extLst>
      <p:ext uri="{BB962C8B-B14F-4D97-AF65-F5344CB8AC3E}">
        <p14:creationId xmlns:p14="http://schemas.microsoft.com/office/powerpoint/2010/main" val="84484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7EB26C-B135-4434-BFD5-ABF24775C055}"/>
              </a:ext>
            </a:extLst>
          </p:cNvPr>
          <p:cNvSpPr txBox="1">
            <a:spLocks/>
          </p:cNvSpPr>
          <p:nvPr/>
        </p:nvSpPr>
        <p:spPr>
          <a:xfrm>
            <a:off x="84791" y="203607"/>
            <a:ext cx="6752291" cy="561097"/>
          </a:xfr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endParaRPr lang="ja-JP" altLang="en-US" sz="3200" b="1" dirty="0">
              <a:solidFill>
                <a:srgbClr val="0070C0"/>
              </a:solidFill>
              <a:latin typeface="+mn-ea"/>
              <a:ea typeface="+mn-ea"/>
            </a:endParaRPr>
          </a:p>
        </p:txBody>
      </p:sp>
      <p:sp>
        <p:nvSpPr>
          <p:cNvPr id="7" name="テキスト ボックス 6">
            <a:extLst>
              <a:ext uri="{FF2B5EF4-FFF2-40B4-BE49-F238E27FC236}">
                <a16:creationId xmlns:a16="http://schemas.microsoft.com/office/drawing/2014/main" id="{540A2902-E45C-4FB4-B96C-5F7373DC79E5}"/>
              </a:ext>
            </a:extLst>
          </p:cNvPr>
          <p:cNvSpPr txBox="1"/>
          <p:nvPr/>
        </p:nvSpPr>
        <p:spPr>
          <a:xfrm>
            <a:off x="84791" y="116632"/>
            <a:ext cx="7160935" cy="584775"/>
          </a:xfrm>
          <a:prstGeom prst="rect">
            <a:avLst/>
          </a:prstGeom>
          <a:noFill/>
        </p:spPr>
        <p:txBody>
          <a:bodyPr wrap="none" rtlCol="0">
            <a:spAutoFit/>
          </a:bodyPr>
          <a:lstStyle/>
          <a:p>
            <a:r>
              <a:rPr kumimoji="1" lang="ja-JP" altLang="en-US" sz="3200" dirty="0">
                <a:latin typeface="游ゴシック" panose="020B0400000000000000" pitchFamily="50" charset="-128"/>
                <a:ea typeface="游ゴシック" panose="020B0400000000000000" pitchFamily="50" charset="-128"/>
              </a:rPr>
              <a:t>計算手法の改良（水蒸気移動を考慮）</a:t>
            </a:r>
          </a:p>
        </p:txBody>
      </p:sp>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1A7AE089-7C83-4CBB-A672-AE5E477345C9}"/>
                  </a:ext>
                </a:extLst>
              </p:cNvPr>
              <p:cNvSpPr txBox="1"/>
              <p:nvPr/>
            </p:nvSpPr>
            <p:spPr>
              <a:xfrm>
                <a:off x="20987" y="1196752"/>
                <a:ext cx="5377920" cy="10604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𝑞</m:t>
                      </m:r>
                      <m:r>
                        <a:rPr kumimoji="1" lang="en-US" altLang="ja-JP" sz="2800" i="1" smtClean="0">
                          <a:latin typeface="Cambria Math" panose="02040503050406030204" pitchFamily="18" charset="0"/>
                        </a:rPr>
                        <m:t>=</m:t>
                      </m:r>
                      <m:r>
                        <a:rPr kumimoji="1" lang="en-US" altLang="ja-JP" sz="2800" b="0" i="1" smtClean="0">
                          <a:latin typeface="Cambria Math" panose="02040503050406030204" pitchFamily="18" charset="0"/>
                        </a:rPr>
                        <m:t>−</m:t>
                      </m:r>
                      <m:d>
                        <m:dPr>
                          <m:ctrlPr>
                            <a:rPr kumimoji="1" lang="en-US" altLang="ja-JP" sz="2800" b="0" i="1" smtClean="0">
                              <a:latin typeface="Cambria Math" panose="02040503050406030204" pitchFamily="18" charset="0"/>
                            </a:rPr>
                          </m:ctrlPr>
                        </m:dPr>
                        <m:e>
                          <m:r>
                            <a:rPr kumimoji="1" lang="en-US" altLang="ja-JP" sz="2800" i="1">
                              <a:latin typeface="Cambria Math" panose="02040503050406030204" pitchFamily="18" charset="0"/>
                            </a:rPr>
                            <m:t>𝜆</m:t>
                          </m:r>
                          <m:r>
                            <a:rPr kumimoji="1" lang="en-US" altLang="ja-JP" sz="2800" b="0" i="1" smtClean="0">
                              <a:latin typeface="Cambria Math" panose="02040503050406030204" pitchFamily="18" charset="0"/>
                            </a:rPr>
                            <m:t>+ </m:t>
                          </m:r>
                          <m:r>
                            <a:rPr kumimoji="1" lang="en-US" altLang="ja-JP" sz="2800" i="1">
                              <a:latin typeface="Cambria Math" panose="02040503050406030204" pitchFamily="18" charset="0"/>
                              <a:ea typeface="Cambria Math" panose="02040503050406030204" pitchFamily="18" charset="0"/>
                            </a:rPr>
                            <m:t>𝜀</m:t>
                          </m:r>
                          <m:r>
                            <a:rPr kumimoji="1" lang="en-US" altLang="ja-JP" sz="2800" i="1" smtClean="0">
                              <a:latin typeface="Cambria Math" panose="02040503050406030204" pitchFamily="18" charset="0"/>
                              <a:ea typeface="Cambria Math" panose="02040503050406030204" pitchFamily="18" charset="0"/>
                            </a:rPr>
                            <m:t>×</m:t>
                          </m:r>
                          <m:r>
                            <a:rPr kumimoji="1" lang="en-US" altLang="ja-JP" sz="2800" b="0" i="1" smtClean="0">
                              <a:latin typeface="Cambria Math" panose="02040503050406030204" pitchFamily="18" charset="0"/>
                              <a:ea typeface="Cambria Math" panose="02040503050406030204" pitchFamily="18" charset="0"/>
                            </a:rPr>
                            <m:t>𝐿𝐷h</m:t>
                          </m:r>
                          <m:f>
                            <m:fPr>
                              <m:ctrlPr>
                                <a:rPr kumimoji="1" lang="en-US" altLang="ja-JP" sz="2800" b="0" i="1" smtClean="0">
                                  <a:latin typeface="Cambria Math" panose="02040503050406030204" pitchFamily="18" charset="0"/>
                                  <a:ea typeface="Cambria Math" panose="02040503050406030204" pitchFamily="18" charset="0"/>
                                </a:rPr>
                              </m:ctrlPr>
                            </m:fPr>
                            <m:num>
                              <m:r>
                                <a:rPr kumimoji="1" lang="en-US" altLang="ja-JP" sz="2800" b="0" i="1" smtClean="0">
                                  <a:latin typeface="Cambria Math" panose="02040503050406030204" pitchFamily="18" charset="0"/>
                                  <a:ea typeface="Cambria Math" panose="02040503050406030204" pitchFamily="18" charset="0"/>
                                </a:rPr>
                                <m:t>𝑑</m:t>
                              </m:r>
                              <m:sSub>
                                <m:sSubPr>
                                  <m:ctrlPr>
                                    <a:rPr kumimoji="1" lang="en-US" altLang="ja-JP" sz="2800" b="0" i="1" smtClean="0">
                                      <a:latin typeface="Cambria Math" panose="02040503050406030204" pitchFamily="18" charset="0"/>
                                      <a:ea typeface="Cambria Math" panose="02040503050406030204" pitchFamily="18" charset="0"/>
                                    </a:rPr>
                                  </m:ctrlPr>
                                </m:sSubPr>
                                <m:e>
                                  <m:r>
                                    <a:rPr kumimoji="1" lang="ja-JP" altLang="en-US" sz="2800" b="0" i="1" smtClean="0">
                                      <a:latin typeface="Cambria Math" panose="02040503050406030204" pitchFamily="18" charset="0"/>
                                      <a:ea typeface="Cambria Math" panose="02040503050406030204" pitchFamily="18" charset="0"/>
                                    </a:rPr>
                                    <m:t>𝜌</m:t>
                                  </m:r>
                                </m:e>
                                <m:sub>
                                  <m:r>
                                    <a:rPr kumimoji="1" lang="en-US" altLang="ja-JP" sz="2800" b="0" i="1" smtClean="0">
                                      <a:latin typeface="Cambria Math" panose="02040503050406030204" pitchFamily="18" charset="0"/>
                                      <a:ea typeface="Cambria Math" panose="02040503050406030204" pitchFamily="18" charset="0"/>
                                    </a:rPr>
                                    <m:t>𝑠</m:t>
                                  </m:r>
                                </m:sub>
                              </m:sSub>
                            </m:num>
                            <m:den>
                              <m:r>
                                <a:rPr kumimoji="1" lang="en-US" altLang="ja-JP" sz="2800" b="0" i="1" smtClean="0">
                                  <a:latin typeface="Cambria Math" panose="02040503050406030204" pitchFamily="18" charset="0"/>
                                  <a:ea typeface="Cambria Math" panose="02040503050406030204" pitchFamily="18" charset="0"/>
                                </a:rPr>
                                <m:t>𝑑𝑇</m:t>
                              </m:r>
                            </m:den>
                          </m:f>
                        </m:e>
                      </m:d>
                      <m:f>
                        <m:fPr>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𝑑𝑇</m:t>
                          </m:r>
                        </m:num>
                        <m:den>
                          <m:r>
                            <a:rPr kumimoji="1" lang="en-US" altLang="ja-JP" sz="2800" b="0" i="1" smtClean="0">
                              <a:latin typeface="Cambria Math" panose="02040503050406030204" pitchFamily="18" charset="0"/>
                            </a:rPr>
                            <m:t>𝑑𝑧</m:t>
                          </m:r>
                        </m:den>
                      </m:f>
                    </m:oMath>
                  </m:oMathPara>
                </a14:m>
                <a:endParaRPr kumimoji="1" lang="ja-JP" altLang="en-US" sz="2800" dirty="0">
                  <a:latin typeface="+mn-ea"/>
                </a:endParaRPr>
              </a:p>
            </p:txBody>
          </p:sp>
        </mc:Choice>
        <mc:Fallback xmlns="">
          <p:sp>
            <p:nvSpPr>
              <p:cNvPr id="36" name="テキスト ボックス 35">
                <a:extLst>
                  <a:ext uri="{FF2B5EF4-FFF2-40B4-BE49-F238E27FC236}">
                    <a16:creationId xmlns:a16="http://schemas.microsoft.com/office/drawing/2014/main" id="{1A7AE089-7C83-4CBB-A672-AE5E477345C9}"/>
                  </a:ext>
                </a:extLst>
              </p:cNvPr>
              <p:cNvSpPr txBox="1">
                <a:spLocks noRot="1" noChangeAspect="1" noMove="1" noResize="1" noEditPoints="1" noAdjustHandles="1" noChangeArrowheads="1" noChangeShapeType="1" noTextEdit="1"/>
              </p:cNvSpPr>
              <p:nvPr/>
            </p:nvSpPr>
            <p:spPr>
              <a:xfrm>
                <a:off x="20987" y="1196752"/>
                <a:ext cx="5377920" cy="1060483"/>
              </a:xfrm>
              <a:prstGeom prst="rect">
                <a:avLst/>
              </a:prstGeom>
              <a:blipFill>
                <a:blip r:embed="rId2"/>
                <a:stretch>
                  <a:fillRect/>
                </a:stretch>
              </a:blipFill>
            </p:spPr>
            <p:txBody>
              <a:bodyPr/>
              <a:lstStyle/>
              <a:p>
                <a:r>
                  <a:rPr lang="ja-JP" altLang="en-US">
                    <a:noFill/>
                  </a:rPr>
                  <a:t> </a:t>
                </a:r>
              </a:p>
            </p:txBody>
          </p:sp>
        </mc:Fallback>
      </mc:AlternateContent>
      <p:sp>
        <p:nvSpPr>
          <p:cNvPr id="41" name="テキスト ボックス 40">
            <a:extLst>
              <a:ext uri="{FF2B5EF4-FFF2-40B4-BE49-F238E27FC236}">
                <a16:creationId xmlns:a16="http://schemas.microsoft.com/office/drawing/2014/main" id="{B8C15F49-A20F-45C9-989C-9BC9A4BF7E87}"/>
              </a:ext>
            </a:extLst>
          </p:cNvPr>
          <p:cNvSpPr txBox="1"/>
          <p:nvPr/>
        </p:nvSpPr>
        <p:spPr>
          <a:xfrm>
            <a:off x="323528" y="2997131"/>
            <a:ext cx="5476179" cy="2308324"/>
          </a:xfrm>
          <a:prstGeom prst="rect">
            <a:avLst/>
          </a:prstGeom>
          <a:noFill/>
        </p:spPr>
        <p:txBody>
          <a:bodyPr wrap="none" rtlCol="0">
            <a:spAutoFit/>
          </a:bodyPr>
          <a:lstStyle/>
          <a:p>
            <a:r>
              <a:rPr kumimoji="1" lang="en-US" altLang="ja-JP" sz="2400" i="1" dirty="0">
                <a:latin typeface="+mn-ea"/>
              </a:rPr>
              <a:t>q </a:t>
            </a:r>
            <a:r>
              <a:rPr kumimoji="1" lang="en-US" altLang="ja-JP" sz="2400" dirty="0">
                <a:latin typeface="+mn-ea"/>
              </a:rPr>
              <a:t>: heat flux, λ: thermal conductivity,</a:t>
            </a:r>
          </a:p>
          <a:p>
            <a:r>
              <a:rPr kumimoji="1" lang="el-GR" altLang="ja-JP" sz="2400" dirty="0">
                <a:latin typeface="+mn-ea"/>
              </a:rPr>
              <a:t>ε</a:t>
            </a:r>
            <a:r>
              <a:rPr kumimoji="1" lang="en-US" altLang="ja-JP" sz="2400" dirty="0">
                <a:latin typeface="+mn-ea"/>
              </a:rPr>
              <a:t>: coefficient constant,</a:t>
            </a:r>
          </a:p>
          <a:p>
            <a:r>
              <a:rPr kumimoji="1" lang="en-US" altLang="ja-JP" sz="2400" i="1" dirty="0">
                <a:latin typeface="+mn-ea"/>
              </a:rPr>
              <a:t>L </a:t>
            </a:r>
            <a:r>
              <a:rPr kumimoji="1" lang="en-US" altLang="ja-JP" sz="2400" dirty="0">
                <a:latin typeface="+mn-ea"/>
              </a:rPr>
              <a:t>: latent heat of vaporization,  </a:t>
            </a:r>
          </a:p>
          <a:p>
            <a:r>
              <a:rPr kumimoji="1" lang="en-US" altLang="ja-JP" sz="2400" i="1" dirty="0">
                <a:latin typeface="+mn-ea"/>
              </a:rPr>
              <a:t>D</a:t>
            </a:r>
            <a:r>
              <a:rPr kumimoji="1" lang="en-US" altLang="ja-JP" sz="2400" dirty="0">
                <a:latin typeface="+mn-ea"/>
              </a:rPr>
              <a:t> : diffusivity of vapor water,</a:t>
            </a:r>
          </a:p>
          <a:p>
            <a:r>
              <a:rPr kumimoji="1" lang="el-GR" altLang="ja-JP" sz="2400" dirty="0">
                <a:latin typeface="+mn-ea"/>
              </a:rPr>
              <a:t>ρ</a:t>
            </a:r>
            <a:r>
              <a:rPr kumimoji="1" lang="en-US" altLang="ja-JP" sz="2400" baseline="-25000" dirty="0">
                <a:latin typeface="+mn-ea"/>
              </a:rPr>
              <a:t>s</a:t>
            </a:r>
            <a:r>
              <a:rPr kumimoji="1" lang="en-US" altLang="ja-JP" sz="2400" dirty="0">
                <a:latin typeface="+mn-ea"/>
              </a:rPr>
              <a:t>:saturated vapor density, </a:t>
            </a:r>
          </a:p>
          <a:p>
            <a:r>
              <a:rPr kumimoji="1" lang="en-US" altLang="ja-JP" sz="2400" i="1" dirty="0">
                <a:latin typeface="+mn-ea"/>
              </a:rPr>
              <a:t>T</a:t>
            </a:r>
            <a:r>
              <a:rPr kumimoji="1" lang="en-US" altLang="ja-JP" sz="2400" dirty="0">
                <a:latin typeface="+mn-ea"/>
              </a:rPr>
              <a:t> : soil temperature, z: distance </a:t>
            </a:r>
          </a:p>
        </p:txBody>
      </p:sp>
      <p:grpSp>
        <p:nvGrpSpPr>
          <p:cNvPr id="42" name="グループ化 41">
            <a:extLst>
              <a:ext uri="{FF2B5EF4-FFF2-40B4-BE49-F238E27FC236}">
                <a16:creationId xmlns:a16="http://schemas.microsoft.com/office/drawing/2014/main" id="{7CE035A4-B6CE-4B8C-A0EE-CDD2D15B1516}"/>
              </a:ext>
            </a:extLst>
          </p:cNvPr>
          <p:cNvGrpSpPr/>
          <p:nvPr/>
        </p:nvGrpSpPr>
        <p:grpSpPr>
          <a:xfrm>
            <a:off x="1078427" y="1135537"/>
            <a:ext cx="3384376" cy="1744146"/>
            <a:chOff x="1505062" y="1874757"/>
            <a:chExt cx="3384376" cy="1744146"/>
          </a:xfrm>
        </p:grpSpPr>
        <p:sp>
          <p:nvSpPr>
            <p:cNvPr id="43" name="四角形: 角を丸くする 42">
              <a:extLst>
                <a:ext uri="{FF2B5EF4-FFF2-40B4-BE49-F238E27FC236}">
                  <a16:creationId xmlns:a16="http://schemas.microsoft.com/office/drawing/2014/main" id="{C427520C-EE9B-41DE-ACE3-1D138F231074}"/>
                </a:ext>
              </a:extLst>
            </p:cNvPr>
            <p:cNvSpPr/>
            <p:nvPr/>
          </p:nvSpPr>
          <p:spPr>
            <a:xfrm>
              <a:off x="1505062" y="1874757"/>
              <a:ext cx="3384376" cy="1177646"/>
            </a:xfrm>
            <a:prstGeom prst="roundRect">
              <a:avLst/>
            </a:prstGeom>
            <a:noFill/>
            <a:ln w="57150" cap="rnd">
              <a:solidFill>
                <a:srgbClr val="FF000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FE372017-359F-4FAC-97BE-AB95548059BB}"/>
                </a:ext>
              </a:extLst>
            </p:cNvPr>
            <p:cNvSpPr txBox="1"/>
            <p:nvPr/>
          </p:nvSpPr>
          <p:spPr>
            <a:xfrm>
              <a:off x="1865102" y="3157238"/>
              <a:ext cx="2880320" cy="461665"/>
            </a:xfrm>
            <a:prstGeom prst="rect">
              <a:avLst/>
            </a:prstGeom>
            <a:noFill/>
          </p:spPr>
          <p:txBody>
            <a:bodyPr wrap="square" rtlCol="0">
              <a:spAutoFit/>
            </a:bodyPr>
            <a:lstStyle/>
            <a:p>
              <a:r>
                <a:rPr kumimoji="1" lang="ja-JP" altLang="en-US" sz="2400" dirty="0">
                  <a:solidFill>
                    <a:srgbClr val="FF0000"/>
                  </a:solidFill>
                  <a:latin typeface="游ゴシック" panose="020B0400000000000000" pitchFamily="50" charset="-128"/>
                  <a:ea typeface="游ゴシック" panose="020B0400000000000000" pitchFamily="50" charset="-128"/>
                </a:rPr>
                <a:t>見かけの熱伝導率</a:t>
              </a:r>
              <a:endParaRPr kumimoji="1" lang="en-US" altLang="ja-JP" sz="2400" dirty="0">
                <a:solidFill>
                  <a:srgbClr val="FF0000"/>
                </a:solidFill>
                <a:latin typeface="游ゴシック" panose="020B0400000000000000" pitchFamily="50" charset="-128"/>
                <a:ea typeface="游ゴシック" panose="020B0400000000000000" pitchFamily="50" charset="-128"/>
              </a:endParaRPr>
            </a:p>
          </p:txBody>
        </p:sp>
      </p:grpSp>
      <p:grpSp>
        <p:nvGrpSpPr>
          <p:cNvPr id="47" name="グループ化 46">
            <a:extLst>
              <a:ext uri="{FF2B5EF4-FFF2-40B4-BE49-F238E27FC236}">
                <a16:creationId xmlns:a16="http://schemas.microsoft.com/office/drawing/2014/main" id="{295F7EA5-0E0A-4731-9B78-9F4B9730D2B2}"/>
              </a:ext>
            </a:extLst>
          </p:cNvPr>
          <p:cNvGrpSpPr/>
          <p:nvPr/>
        </p:nvGrpSpPr>
        <p:grpSpPr>
          <a:xfrm>
            <a:off x="343838" y="1525042"/>
            <a:ext cx="8558072" cy="3651541"/>
            <a:chOff x="343838" y="1525042"/>
            <a:chExt cx="8558072" cy="3651541"/>
          </a:xfrm>
        </p:grpSpPr>
        <p:sp>
          <p:nvSpPr>
            <p:cNvPr id="4" name="楕円 3">
              <a:extLst>
                <a:ext uri="{FF2B5EF4-FFF2-40B4-BE49-F238E27FC236}">
                  <a16:creationId xmlns:a16="http://schemas.microsoft.com/office/drawing/2014/main" id="{4739DA9D-547B-41A2-B22E-7FBEFD3BF5E8}"/>
                </a:ext>
              </a:extLst>
            </p:cNvPr>
            <p:cNvSpPr/>
            <p:nvPr/>
          </p:nvSpPr>
          <p:spPr>
            <a:xfrm>
              <a:off x="2277899" y="1525042"/>
              <a:ext cx="432048" cy="432048"/>
            </a:xfrm>
            <a:prstGeom prst="ellipse">
              <a:avLst/>
            </a:prstGeom>
            <a:noFill/>
            <a:ln w="63500" cap="rnd">
              <a:solidFill>
                <a:srgbClr val="0066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8FEBC657-1F48-4F48-870A-00BA8D1953D1}"/>
                </a:ext>
              </a:extLst>
            </p:cNvPr>
            <p:cNvSpPr/>
            <p:nvPr/>
          </p:nvSpPr>
          <p:spPr>
            <a:xfrm>
              <a:off x="343838" y="3426903"/>
              <a:ext cx="3662253" cy="360040"/>
            </a:xfrm>
            <a:prstGeom prst="roundRect">
              <a:avLst/>
            </a:prstGeom>
            <a:noFill/>
            <a:ln w="63500" cap="rnd">
              <a:solidFill>
                <a:srgbClr val="0066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A6883C1B-A0D7-4F44-8A1B-FACDC43F108A}"/>
                </a:ext>
              </a:extLst>
            </p:cNvPr>
            <p:cNvSpPr txBox="1"/>
            <p:nvPr/>
          </p:nvSpPr>
          <p:spPr>
            <a:xfrm>
              <a:off x="5589542" y="3606923"/>
              <a:ext cx="3312368" cy="1569660"/>
            </a:xfrm>
            <a:prstGeom prst="rect">
              <a:avLst/>
            </a:prstGeom>
            <a:noFill/>
          </p:spPr>
          <p:txBody>
            <a:bodyPr wrap="square" rtlCol="0">
              <a:spAutoFit/>
            </a:bodyPr>
            <a:lstStyle/>
            <a:p>
              <a:r>
                <a:rPr lang="ja-JP" altLang="en-US" sz="2400" dirty="0">
                  <a:solidFill>
                    <a:srgbClr val="0066FF"/>
                  </a:solidFill>
                  <a:latin typeface="游ゴシック" panose="020B0400000000000000" pitchFamily="50" charset="-128"/>
                  <a:ea typeface="游ゴシック" panose="020B0400000000000000" pitchFamily="50" charset="-128"/>
                </a:rPr>
                <a:t>実験で決定するフィッティングパラメータを土壌の基本的な物理量から理論式により算出</a:t>
              </a:r>
              <a:endParaRPr kumimoji="1" lang="ja-JP" altLang="en-US" sz="2400" dirty="0">
                <a:solidFill>
                  <a:srgbClr val="0066FF"/>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398068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テキスト ボックス 64">
            <a:extLst>
              <a:ext uri="{FF2B5EF4-FFF2-40B4-BE49-F238E27FC236}">
                <a16:creationId xmlns:a16="http://schemas.microsoft.com/office/drawing/2014/main" id="{AEFDB82A-C78E-4494-92BA-E8599BA9A0E8}"/>
              </a:ext>
            </a:extLst>
          </p:cNvPr>
          <p:cNvSpPr txBox="1"/>
          <p:nvPr/>
        </p:nvSpPr>
        <p:spPr>
          <a:xfrm rot="16200000">
            <a:off x="-396295" y="3000655"/>
            <a:ext cx="2356735" cy="461665"/>
          </a:xfrm>
          <a:prstGeom prst="rect">
            <a:avLst/>
          </a:prstGeom>
          <a:noFill/>
        </p:spPr>
        <p:txBody>
          <a:bodyPr wrap="none" rtlCol="0">
            <a:spAutoFit/>
          </a:bodyPr>
          <a:lstStyle/>
          <a:p>
            <a:r>
              <a:rPr kumimoji="1" lang="ja-JP" altLang="en-US" sz="2400" dirty="0">
                <a:latin typeface="+mn-ea"/>
                <a:ea typeface="+mn-ea"/>
              </a:rPr>
              <a:t>冷媒の温度</a:t>
            </a:r>
            <a:r>
              <a:rPr kumimoji="1" lang="en-US" altLang="ja-JP" sz="2400" dirty="0">
                <a:latin typeface="+mn-ea"/>
                <a:ea typeface="+mn-ea"/>
              </a:rPr>
              <a:t> (</a:t>
            </a:r>
            <a:r>
              <a:rPr kumimoji="1" lang="ja-JP" altLang="en-US" sz="2400" dirty="0">
                <a:latin typeface="+mn-ea"/>
                <a:ea typeface="+mn-ea"/>
              </a:rPr>
              <a:t>℃</a:t>
            </a:r>
            <a:r>
              <a:rPr kumimoji="1" lang="en-US" altLang="ja-JP" sz="2400" dirty="0">
                <a:latin typeface="+mn-ea"/>
                <a:ea typeface="+mn-ea"/>
              </a:rPr>
              <a:t>)</a:t>
            </a:r>
            <a:endParaRPr kumimoji="1" lang="ja-JP" altLang="en-US" sz="2400" dirty="0">
              <a:latin typeface="+mn-ea"/>
              <a:ea typeface="+mn-ea"/>
            </a:endParaRPr>
          </a:p>
        </p:txBody>
      </p:sp>
      <p:sp>
        <p:nvSpPr>
          <p:cNvPr id="2" name="タイトル 1">
            <a:extLst>
              <a:ext uri="{FF2B5EF4-FFF2-40B4-BE49-F238E27FC236}">
                <a16:creationId xmlns:a16="http://schemas.microsoft.com/office/drawing/2014/main" id="{277EB26C-B135-4434-BFD5-ABF24775C055}"/>
              </a:ext>
            </a:extLst>
          </p:cNvPr>
          <p:cNvSpPr txBox="1">
            <a:spLocks/>
          </p:cNvSpPr>
          <p:nvPr/>
        </p:nvSpPr>
        <p:spPr>
          <a:xfrm>
            <a:off x="84791" y="203607"/>
            <a:ext cx="6752291" cy="561097"/>
          </a:xfr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endParaRPr lang="ja-JP" altLang="en-US" sz="3200" b="1" dirty="0">
              <a:solidFill>
                <a:srgbClr val="0070C0"/>
              </a:solidFill>
              <a:latin typeface="+mn-ea"/>
              <a:ea typeface="+mn-ea"/>
            </a:endParaRPr>
          </a:p>
        </p:txBody>
      </p:sp>
      <p:sp>
        <p:nvSpPr>
          <p:cNvPr id="21" name="フリーフォーム 23">
            <a:extLst>
              <a:ext uri="{FF2B5EF4-FFF2-40B4-BE49-F238E27FC236}">
                <a16:creationId xmlns:a16="http://schemas.microsoft.com/office/drawing/2014/main" id="{9475F2DB-660B-4528-BB0C-190A1EB03923}"/>
              </a:ext>
            </a:extLst>
          </p:cNvPr>
          <p:cNvSpPr>
            <a:spLocks noChangeAspect="1"/>
          </p:cNvSpPr>
          <p:nvPr/>
        </p:nvSpPr>
        <p:spPr>
          <a:xfrm rot="14888529">
            <a:off x="36358" y="3811902"/>
            <a:ext cx="685800" cy="57639"/>
          </a:xfrm>
          <a:custGeom>
            <a:avLst/>
            <a:gdLst>
              <a:gd name="connsiteX0" fmla="*/ 457200 w 457200"/>
              <a:gd name="connsiteY0" fmla="*/ 38426 h 38426"/>
              <a:gd name="connsiteX1" fmla="*/ 160020 w 457200"/>
              <a:gd name="connsiteY1" fmla="*/ 326 h 38426"/>
              <a:gd name="connsiteX2" fmla="*/ 0 w 457200"/>
              <a:gd name="connsiteY2" fmla="*/ 23186 h 38426"/>
            </a:gdLst>
            <a:ahLst/>
            <a:cxnLst>
              <a:cxn ang="0">
                <a:pos x="connsiteX0" y="connsiteY0"/>
              </a:cxn>
              <a:cxn ang="0">
                <a:pos x="connsiteX1" y="connsiteY1"/>
              </a:cxn>
              <a:cxn ang="0">
                <a:pos x="connsiteX2" y="connsiteY2"/>
              </a:cxn>
            </a:cxnLst>
            <a:rect l="l" t="t" r="r" b="b"/>
            <a:pathLst>
              <a:path w="457200" h="38426">
                <a:moveTo>
                  <a:pt x="457200" y="38426"/>
                </a:moveTo>
                <a:cubicBezTo>
                  <a:pt x="346710" y="20646"/>
                  <a:pt x="236220" y="2866"/>
                  <a:pt x="160020" y="326"/>
                </a:cubicBezTo>
                <a:cubicBezTo>
                  <a:pt x="83820" y="-2214"/>
                  <a:pt x="41910" y="10486"/>
                  <a:pt x="0" y="23186"/>
                </a:cubicBezTo>
              </a:path>
            </a:pathLst>
          </a:custGeom>
          <a:noFill/>
          <a:ln w="69850">
            <a:solidFill>
              <a:schemeClr val="bg1"/>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テキスト ボックス 6">
            <a:extLst>
              <a:ext uri="{FF2B5EF4-FFF2-40B4-BE49-F238E27FC236}">
                <a16:creationId xmlns:a16="http://schemas.microsoft.com/office/drawing/2014/main" id="{540A2902-E45C-4FB4-B96C-5F7373DC79E5}"/>
              </a:ext>
            </a:extLst>
          </p:cNvPr>
          <p:cNvSpPr txBox="1"/>
          <p:nvPr/>
        </p:nvSpPr>
        <p:spPr>
          <a:xfrm>
            <a:off x="84791" y="116632"/>
            <a:ext cx="5109091" cy="584775"/>
          </a:xfrm>
          <a:prstGeom prst="rect">
            <a:avLst/>
          </a:prstGeom>
          <a:noFill/>
        </p:spPr>
        <p:txBody>
          <a:bodyPr wrap="none" rtlCol="0">
            <a:spAutoFit/>
          </a:bodyPr>
          <a:lstStyle/>
          <a:p>
            <a:r>
              <a:rPr lang="ja-JP" altLang="en-US" sz="3200" dirty="0">
                <a:latin typeface="游ゴシック" panose="020B0400000000000000" pitchFamily="50" charset="-128"/>
                <a:ea typeface="游ゴシック" panose="020B0400000000000000" pitchFamily="50" charset="-128"/>
              </a:rPr>
              <a:t>土壌中の水蒸気移動を考慮</a:t>
            </a:r>
            <a:endParaRPr kumimoji="1" lang="ja-JP" altLang="en-US" sz="3200" dirty="0">
              <a:latin typeface="游ゴシック" panose="020B0400000000000000" pitchFamily="50" charset="-128"/>
              <a:ea typeface="游ゴシック" panose="020B0400000000000000" pitchFamily="50" charset="-128"/>
            </a:endParaRPr>
          </a:p>
        </p:txBody>
      </p:sp>
      <p:sp>
        <p:nvSpPr>
          <p:cNvPr id="39" name="楕円 38">
            <a:extLst>
              <a:ext uri="{FF2B5EF4-FFF2-40B4-BE49-F238E27FC236}">
                <a16:creationId xmlns:a16="http://schemas.microsoft.com/office/drawing/2014/main" id="{52571C85-715D-4A67-89D0-5CCD104A0271}"/>
              </a:ext>
            </a:extLst>
          </p:cNvPr>
          <p:cNvSpPr/>
          <p:nvPr/>
        </p:nvSpPr>
        <p:spPr>
          <a:xfrm>
            <a:off x="6942219" y="1268760"/>
            <a:ext cx="1004280" cy="671588"/>
          </a:xfrm>
          <a:prstGeom prst="ellipse">
            <a:avLst/>
          </a:prstGeom>
          <a:noFill/>
          <a:ln w="38100" cap="rnd">
            <a:solidFill>
              <a:srgbClr val="FF0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9C40B2F4-DD73-42A3-B1D8-2069B97F190A}"/>
              </a:ext>
            </a:extLst>
          </p:cNvPr>
          <p:cNvSpPr txBox="1"/>
          <p:nvPr/>
        </p:nvSpPr>
        <p:spPr>
          <a:xfrm>
            <a:off x="4583587" y="936371"/>
            <a:ext cx="2323494" cy="461665"/>
          </a:xfrm>
          <a:prstGeom prst="rect">
            <a:avLst/>
          </a:prstGeom>
          <a:noFill/>
        </p:spPr>
        <p:txBody>
          <a:bodyPr wrap="square" rtlCol="0">
            <a:spAutoFit/>
          </a:bodyPr>
          <a:lstStyle/>
          <a:p>
            <a:endParaRPr kumimoji="1" lang="ja-JP" altLang="en-US" sz="2400" dirty="0">
              <a:solidFill>
                <a:srgbClr val="FF0000"/>
              </a:solidFill>
              <a:latin typeface="+mn-ea"/>
              <a:ea typeface="+mn-ea"/>
            </a:endParaRPr>
          </a:p>
        </p:txBody>
      </p:sp>
      <p:grpSp>
        <p:nvGrpSpPr>
          <p:cNvPr id="4" name="グループ化 3">
            <a:extLst>
              <a:ext uri="{FF2B5EF4-FFF2-40B4-BE49-F238E27FC236}">
                <a16:creationId xmlns:a16="http://schemas.microsoft.com/office/drawing/2014/main" id="{1F240D94-776A-4A5F-B58D-A0B423866EE9}"/>
              </a:ext>
            </a:extLst>
          </p:cNvPr>
          <p:cNvGrpSpPr/>
          <p:nvPr/>
        </p:nvGrpSpPr>
        <p:grpSpPr>
          <a:xfrm>
            <a:off x="991388" y="1110235"/>
            <a:ext cx="7381839" cy="5509674"/>
            <a:chOff x="6305206" y="1608132"/>
            <a:chExt cx="5689662" cy="4663433"/>
          </a:xfrm>
        </p:grpSpPr>
        <p:pic>
          <p:nvPicPr>
            <p:cNvPr id="36" name="図 35">
              <a:extLst>
                <a:ext uri="{FF2B5EF4-FFF2-40B4-BE49-F238E27FC236}">
                  <a16:creationId xmlns:a16="http://schemas.microsoft.com/office/drawing/2014/main" id="{E104C5CF-9B69-4676-A86C-CC0D1A4022A8}"/>
                </a:ext>
              </a:extLst>
            </p:cNvPr>
            <p:cNvPicPr>
              <a:picLocks noChangeAspect="1"/>
            </p:cNvPicPr>
            <p:nvPr/>
          </p:nvPicPr>
          <p:blipFill>
            <a:blip r:embed="rId2"/>
            <a:stretch>
              <a:fillRect/>
            </a:stretch>
          </p:blipFill>
          <p:spPr>
            <a:xfrm>
              <a:off x="6305206" y="1608132"/>
              <a:ext cx="5689662" cy="4092073"/>
            </a:xfrm>
            <a:prstGeom prst="rect">
              <a:avLst/>
            </a:prstGeom>
          </p:spPr>
        </p:pic>
        <p:sp>
          <p:nvSpPr>
            <p:cNvPr id="41" name="テキスト ボックス 40">
              <a:extLst>
                <a:ext uri="{FF2B5EF4-FFF2-40B4-BE49-F238E27FC236}">
                  <a16:creationId xmlns:a16="http://schemas.microsoft.com/office/drawing/2014/main" id="{97253CF2-E704-48DE-9727-A5E3637EF640}"/>
                </a:ext>
              </a:extLst>
            </p:cNvPr>
            <p:cNvSpPr txBox="1"/>
            <p:nvPr/>
          </p:nvSpPr>
          <p:spPr>
            <a:xfrm rot="16200000">
              <a:off x="6604376" y="5433194"/>
              <a:ext cx="590477" cy="308391"/>
            </a:xfrm>
            <a:prstGeom prst="rect">
              <a:avLst/>
            </a:prstGeom>
            <a:noFill/>
          </p:spPr>
          <p:txBody>
            <a:bodyPr wrap="none" rtlCol="0">
              <a:spAutoFit/>
            </a:bodyPr>
            <a:lstStyle/>
            <a:p>
              <a:r>
                <a:rPr kumimoji="1" lang="en-US" altLang="ja-JP" sz="2000" dirty="0">
                  <a:latin typeface="+mn-ea"/>
                </a:rPr>
                <a:t>Feb.</a:t>
              </a:r>
              <a:endParaRPr kumimoji="1" lang="ja-JP" altLang="en-US" sz="2000" dirty="0">
                <a:latin typeface="+mn-ea"/>
              </a:endParaRPr>
            </a:p>
          </p:txBody>
        </p:sp>
        <p:sp>
          <p:nvSpPr>
            <p:cNvPr id="42" name="テキスト ボックス 41">
              <a:extLst>
                <a:ext uri="{FF2B5EF4-FFF2-40B4-BE49-F238E27FC236}">
                  <a16:creationId xmlns:a16="http://schemas.microsoft.com/office/drawing/2014/main" id="{017F9709-81E7-44B8-ADCA-1957E1F264E4}"/>
                </a:ext>
              </a:extLst>
            </p:cNvPr>
            <p:cNvSpPr txBox="1"/>
            <p:nvPr/>
          </p:nvSpPr>
          <p:spPr>
            <a:xfrm rot="16200000">
              <a:off x="6809200" y="5433194"/>
              <a:ext cx="610829" cy="308391"/>
            </a:xfrm>
            <a:prstGeom prst="rect">
              <a:avLst/>
            </a:prstGeom>
            <a:noFill/>
          </p:spPr>
          <p:txBody>
            <a:bodyPr wrap="none" rtlCol="0">
              <a:spAutoFit/>
            </a:bodyPr>
            <a:lstStyle/>
            <a:p>
              <a:r>
                <a:rPr kumimoji="1" lang="en-US" altLang="ja-JP" sz="2000" dirty="0">
                  <a:latin typeface="+mn-ea"/>
                </a:rPr>
                <a:t>Mar.</a:t>
              </a:r>
              <a:endParaRPr kumimoji="1" lang="ja-JP" altLang="en-US" sz="2000" dirty="0">
                <a:latin typeface="+mn-ea"/>
              </a:endParaRPr>
            </a:p>
          </p:txBody>
        </p:sp>
        <p:sp>
          <p:nvSpPr>
            <p:cNvPr id="43" name="テキスト ボックス 42">
              <a:extLst>
                <a:ext uri="{FF2B5EF4-FFF2-40B4-BE49-F238E27FC236}">
                  <a16:creationId xmlns:a16="http://schemas.microsoft.com/office/drawing/2014/main" id="{B6E7DEE1-380C-4A2B-B063-9471EB348C5F}"/>
                </a:ext>
              </a:extLst>
            </p:cNvPr>
            <p:cNvSpPr txBox="1"/>
            <p:nvPr/>
          </p:nvSpPr>
          <p:spPr>
            <a:xfrm rot="16200000">
              <a:off x="7058141" y="5433195"/>
              <a:ext cx="557914" cy="308391"/>
            </a:xfrm>
            <a:prstGeom prst="rect">
              <a:avLst/>
            </a:prstGeom>
            <a:noFill/>
          </p:spPr>
          <p:txBody>
            <a:bodyPr wrap="none" rtlCol="0">
              <a:spAutoFit/>
            </a:bodyPr>
            <a:lstStyle/>
            <a:p>
              <a:r>
                <a:rPr kumimoji="1" lang="en-US" altLang="ja-JP" sz="2000" dirty="0">
                  <a:latin typeface="+mn-ea"/>
                </a:rPr>
                <a:t>Apr.</a:t>
              </a:r>
              <a:endParaRPr kumimoji="1" lang="ja-JP" altLang="en-US" sz="2000" dirty="0">
                <a:latin typeface="+mn-ea"/>
              </a:endParaRPr>
            </a:p>
          </p:txBody>
        </p:sp>
        <p:sp>
          <p:nvSpPr>
            <p:cNvPr id="44" name="テキスト ボックス 43">
              <a:extLst>
                <a:ext uri="{FF2B5EF4-FFF2-40B4-BE49-F238E27FC236}">
                  <a16:creationId xmlns:a16="http://schemas.microsoft.com/office/drawing/2014/main" id="{E9428640-4C1D-458D-8B9C-A78477BE44D1}"/>
                </a:ext>
              </a:extLst>
            </p:cNvPr>
            <p:cNvSpPr txBox="1"/>
            <p:nvPr/>
          </p:nvSpPr>
          <p:spPr>
            <a:xfrm rot="16200000">
              <a:off x="7295741" y="5462617"/>
              <a:ext cx="583693" cy="308391"/>
            </a:xfrm>
            <a:prstGeom prst="rect">
              <a:avLst/>
            </a:prstGeom>
            <a:noFill/>
          </p:spPr>
          <p:txBody>
            <a:bodyPr wrap="none" rtlCol="0">
              <a:spAutoFit/>
            </a:bodyPr>
            <a:lstStyle/>
            <a:p>
              <a:r>
                <a:rPr kumimoji="1" lang="en-US" altLang="ja-JP" sz="2000" dirty="0">
                  <a:latin typeface="+mn-ea"/>
                </a:rPr>
                <a:t>May</a:t>
              </a:r>
              <a:endParaRPr kumimoji="1" lang="ja-JP" altLang="en-US" sz="2000" dirty="0">
                <a:latin typeface="+mn-ea"/>
              </a:endParaRPr>
            </a:p>
          </p:txBody>
        </p:sp>
        <p:sp>
          <p:nvSpPr>
            <p:cNvPr id="45" name="テキスト ボックス 44">
              <a:extLst>
                <a:ext uri="{FF2B5EF4-FFF2-40B4-BE49-F238E27FC236}">
                  <a16:creationId xmlns:a16="http://schemas.microsoft.com/office/drawing/2014/main" id="{F6F776A8-5B66-487B-90EA-CEC20EA32551}"/>
                </a:ext>
              </a:extLst>
            </p:cNvPr>
            <p:cNvSpPr txBox="1"/>
            <p:nvPr/>
          </p:nvSpPr>
          <p:spPr>
            <a:xfrm rot="16200000">
              <a:off x="7551513" y="5452411"/>
              <a:ext cx="551130" cy="308391"/>
            </a:xfrm>
            <a:prstGeom prst="rect">
              <a:avLst/>
            </a:prstGeom>
            <a:noFill/>
          </p:spPr>
          <p:txBody>
            <a:bodyPr wrap="none" rtlCol="0">
              <a:spAutoFit/>
            </a:bodyPr>
            <a:lstStyle/>
            <a:p>
              <a:r>
                <a:rPr kumimoji="1" lang="en-US" altLang="ja-JP" sz="2000" dirty="0">
                  <a:latin typeface="+mn-ea"/>
                </a:rPr>
                <a:t>Jun.</a:t>
              </a:r>
              <a:endParaRPr kumimoji="1" lang="ja-JP" altLang="en-US" sz="2000" dirty="0">
                <a:latin typeface="+mn-ea"/>
              </a:endParaRPr>
            </a:p>
          </p:txBody>
        </p:sp>
        <p:sp>
          <p:nvSpPr>
            <p:cNvPr id="46" name="テキスト ボックス 45">
              <a:extLst>
                <a:ext uri="{FF2B5EF4-FFF2-40B4-BE49-F238E27FC236}">
                  <a16:creationId xmlns:a16="http://schemas.microsoft.com/office/drawing/2014/main" id="{FEBF8415-A655-4CF3-AF16-3466D46A0EB9}"/>
                </a:ext>
              </a:extLst>
            </p:cNvPr>
            <p:cNvSpPr txBox="1"/>
            <p:nvPr/>
          </p:nvSpPr>
          <p:spPr>
            <a:xfrm rot="16200000">
              <a:off x="7828540" y="5429420"/>
              <a:ext cx="481934" cy="308391"/>
            </a:xfrm>
            <a:prstGeom prst="rect">
              <a:avLst/>
            </a:prstGeom>
            <a:noFill/>
          </p:spPr>
          <p:txBody>
            <a:bodyPr wrap="none" rtlCol="0">
              <a:spAutoFit/>
            </a:bodyPr>
            <a:lstStyle/>
            <a:p>
              <a:r>
                <a:rPr kumimoji="1" lang="en-US" altLang="ja-JP" sz="2000" dirty="0">
                  <a:latin typeface="+mn-ea"/>
                </a:rPr>
                <a:t>Jul.</a:t>
              </a:r>
              <a:endParaRPr kumimoji="1" lang="ja-JP" altLang="en-US" sz="2000" dirty="0">
                <a:latin typeface="+mn-ea"/>
              </a:endParaRPr>
            </a:p>
          </p:txBody>
        </p:sp>
        <p:sp>
          <p:nvSpPr>
            <p:cNvPr id="47" name="テキスト ボックス 46">
              <a:extLst>
                <a:ext uri="{FF2B5EF4-FFF2-40B4-BE49-F238E27FC236}">
                  <a16:creationId xmlns:a16="http://schemas.microsoft.com/office/drawing/2014/main" id="{C73107D4-A263-402D-84D1-955201AD44CA}"/>
                </a:ext>
              </a:extLst>
            </p:cNvPr>
            <p:cNvSpPr txBox="1"/>
            <p:nvPr/>
          </p:nvSpPr>
          <p:spPr>
            <a:xfrm rot="16200000">
              <a:off x="8013724" y="5462616"/>
              <a:ext cx="598618" cy="308391"/>
            </a:xfrm>
            <a:prstGeom prst="rect">
              <a:avLst/>
            </a:prstGeom>
            <a:noFill/>
          </p:spPr>
          <p:txBody>
            <a:bodyPr wrap="none" rtlCol="0">
              <a:spAutoFit/>
            </a:bodyPr>
            <a:lstStyle/>
            <a:p>
              <a:r>
                <a:rPr kumimoji="1" lang="en-US" altLang="ja-JP" sz="2000" dirty="0">
                  <a:latin typeface="+mn-ea"/>
                </a:rPr>
                <a:t>Aug.</a:t>
              </a:r>
              <a:endParaRPr kumimoji="1" lang="ja-JP" altLang="en-US" sz="2000" dirty="0">
                <a:latin typeface="+mn-ea"/>
              </a:endParaRPr>
            </a:p>
          </p:txBody>
        </p:sp>
        <p:sp>
          <p:nvSpPr>
            <p:cNvPr id="48" name="テキスト ボックス 47">
              <a:extLst>
                <a:ext uri="{FF2B5EF4-FFF2-40B4-BE49-F238E27FC236}">
                  <a16:creationId xmlns:a16="http://schemas.microsoft.com/office/drawing/2014/main" id="{1C305E47-113D-491D-B39D-48625AAA3581}"/>
                </a:ext>
              </a:extLst>
            </p:cNvPr>
            <p:cNvSpPr txBox="1"/>
            <p:nvPr/>
          </p:nvSpPr>
          <p:spPr>
            <a:xfrm rot="16200000">
              <a:off x="8278501" y="5448757"/>
              <a:ext cx="594547" cy="308391"/>
            </a:xfrm>
            <a:prstGeom prst="rect">
              <a:avLst/>
            </a:prstGeom>
            <a:noFill/>
          </p:spPr>
          <p:txBody>
            <a:bodyPr wrap="none" rtlCol="0">
              <a:spAutoFit/>
            </a:bodyPr>
            <a:lstStyle/>
            <a:p>
              <a:r>
                <a:rPr kumimoji="1" lang="en-US" altLang="ja-JP" sz="2000" dirty="0">
                  <a:latin typeface="+mn-ea"/>
                </a:rPr>
                <a:t>Sep.</a:t>
              </a:r>
              <a:endParaRPr kumimoji="1" lang="ja-JP" altLang="en-US" sz="2000" dirty="0">
                <a:latin typeface="+mn-ea"/>
              </a:endParaRPr>
            </a:p>
          </p:txBody>
        </p:sp>
        <p:sp>
          <p:nvSpPr>
            <p:cNvPr id="49" name="テキスト ボックス 48">
              <a:extLst>
                <a:ext uri="{FF2B5EF4-FFF2-40B4-BE49-F238E27FC236}">
                  <a16:creationId xmlns:a16="http://schemas.microsoft.com/office/drawing/2014/main" id="{1DB7DAC6-F26E-4E0C-BF32-588DD95D6A58}"/>
                </a:ext>
              </a:extLst>
            </p:cNvPr>
            <p:cNvSpPr txBox="1"/>
            <p:nvPr/>
          </p:nvSpPr>
          <p:spPr>
            <a:xfrm rot="16200000">
              <a:off x="8538567" y="5467703"/>
              <a:ext cx="559271" cy="308391"/>
            </a:xfrm>
            <a:prstGeom prst="rect">
              <a:avLst/>
            </a:prstGeom>
            <a:noFill/>
          </p:spPr>
          <p:txBody>
            <a:bodyPr wrap="none" rtlCol="0">
              <a:spAutoFit/>
            </a:bodyPr>
            <a:lstStyle/>
            <a:p>
              <a:r>
                <a:rPr kumimoji="1" lang="en-US" altLang="ja-JP" sz="2000" dirty="0">
                  <a:latin typeface="+mn-ea"/>
                </a:rPr>
                <a:t>Oct.</a:t>
              </a:r>
              <a:endParaRPr kumimoji="1" lang="ja-JP" altLang="en-US" sz="2000" dirty="0">
                <a:latin typeface="+mn-ea"/>
              </a:endParaRPr>
            </a:p>
          </p:txBody>
        </p:sp>
        <p:sp>
          <p:nvSpPr>
            <p:cNvPr id="50" name="テキスト ボックス 49">
              <a:extLst>
                <a:ext uri="{FF2B5EF4-FFF2-40B4-BE49-F238E27FC236}">
                  <a16:creationId xmlns:a16="http://schemas.microsoft.com/office/drawing/2014/main" id="{E35DFEE4-98D5-4F73-97EC-C51F2C2F5212}"/>
                </a:ext>
              </a:extLst>
            </p:cNvPr>
            <p:cNvSpPr txBox="1"/>
            <p:nvPr/>
          </p:nvSpPr>
          <p:spPr>
            <a:xfrm rot="16200000">
              <a:off x="8739456" y="5462617"/>
              <a:ext cx="609463" cy="308391"/>
            </a:xfrm>
            <a:prstGeom prst="rect">
              <a:avLst/>
            </a:prstGeom>
            <a:noFill/>
          </p:spPr>
          <p:txBody>
            <a:bodyPr wrap="square" rtlCol="0">
              <a:spAutoFit/>
            </a:bodyPr>
            <a:lstStyle/>
            <a:p>
              <a:r>
                <a:rPr kumimoji="1" lang="en-US" altLang="ja-JP" sz="2000" dirty="0">
                  <a:latin typeface="+mn-ea"/>
                </a:rPr>
                <a:t>Nov.</a:t>
              </a:r>
              <a:endParaRPr kumimoji="1" lang="ja-JP" altLang="en-US" sz="2000" dirty="0">
                <a:latin typeface="+mn-ea"/>
              </a:endParaRPr>
            </a:p>
          </p:txBody>
        </p:sp>
        <p:sp>
          <p:nvSpPr>
            <p:cNvPr id="51" name="テキスト ボックス 50">
              <a:extLst>
                <a:ext uri="{FF2B5EF4-FFF2-40B4-BE49-F238E27FC236}">
                  <a16:creationId xmlns:a16="http://schemas.microsoft.com/office/drawing/2014/main" id="{21D55678-5EB9-4058-9D53-FD0C7EB3E69E}"/>
                </a:ext>
              </a:extLst>
            </p:cNvPr>
            <p:cNvSpPr txBox="1"/>
            <p:nvPr/>
          </p:nvSpPr>
          <p:spPr>
            <a:xfrm rot="16200000">
              <a:off x="9001372" y="5462617"/>
              <a:ext cx="606759" cy="308391"/>
            </a:xfrm>
            <a:prstGeom prst="rect">
              <a:avLst/>
            </a:prstGeom>
            <a:noFill/>
          </p:spPr>
          <p:txBody>
            <a:bodyPr wrap="none" rtlCol="0">
              <a:spAutoFit/>
            </a:bodyPr>
            <a:lstStyle/>
            <a:p>
              <a:r>
                <a:rPr kumimoji="1" lang="en-US" altLang="ja-JP" sz="2000" dirty="0">
                  <a:latin typeface="+mn-ea"/>
                </a:rPr>
                <a:t>Dec.</a:t>
              </a:r>
              <a:endParaRPr kumimoji="1" lang="ja-JP" altLang="en-US" sz="2000" dirty="0">
                <a:latin typeface="+mn-ea"/>
              </a:endParaRPr>
            </a:p>
          </p:txBody>
        </p:sp>
        <p:sp>
          <p:nvSpPr>
            <p:cNvPr id="52" name="テキスト ボックス 51">
              <a:extLst>
                <a:ext uri="{FF2B5EF4-FFF2-40B4-BE49-F238E27FC236}">
                  <a16:creationId xmlns:a16="http://schemas.microsoft.com/office/drawing/2014/main" id="{178ADB24-91B8-4779-B100-AC858CB478B1}"/>
                </a:ext>
              </a:extLst>
            </p:cNvPr>
            <p:cNvSpPr txBox="1"/>
            <p:nvPr/>
          </p:nvSpPr>
          <p:spPr>
            <a:xfrm rot="16200000">
              <a:off x="9257815" y="5490083"/>
              <a:ext cx="545703" cy="308391"/>
            </a:xfrm>
            <a:prstGeom prst="rect">
              <a:avLst/>
            </a:prstGeom>
            <a:noFill/>
          </p:spPr>
          <p:txBody>
            <a:bodyPr wrap="none" rtlCol="0">
              <a:spAutoFit/>
            </a:bodyPr>
            <a:lstStyle/>
            <a:p>
              <a:r>
                <a:rPr kumimoji="1" lang="en-US" altLang="ja-JP" sz="2000" dirty="0">
                  <a:latin typeface="+mn-ea"/>
                </a:rPr>
                <a:t>Jan.</a:t>
              </a:r>
              <a:endParaRPr kumimoji="1" lang="ja-JP" altLang="en-US" sz="2000" dirty="0">
                <a:latin typeface="+mn-ea"/>
              </a:endParaRPr>
            </a:p>
          </p:txBody>
        </p:sp>
        <p:sp>
          <p:nvSpPr>
            <p:cNvPr id="53" name="テキスト ボックス 52">
              <a:extLst>
                <a:ext uri="{FF2B5EF4-FFF2-40B4-BE49-F238E27FC236}">
                  <a16:creationId xmlns:a16="http://schemas.microsoft.com/office/drawing/2014/main" id="{682B22B4-17F8-4E22-8292-141589E5EBE5}"/>
                </a:ext>
              </a:extLst>
            </p:cNvPr>
            <p:cNvSpPr txBox="1"/>
            <p:nvPr/>
          </p:nvSpPr>
          <p:spPr>
            <a:xfrm rot="16200000">
              <a:off x="9488551" y="5472729"/>
              <a:ext cx="590477" cy="308391"/>
            </a:xfrm>
            <a:prstGeom prst="rect">
              <a:avLst/>
            </a:prstGeom>
            <a:noFill/>
          </p:spPr>
          <p:txBody>
            <a:bodyPr wrap="none" rtlCol="0">
              <a:spAutoFit/>
            </a:bodyPr>
            <a:lstStyle/>
            <a:p>
              <a:r>
                <a:rPr kumimoji="1" lang="en-US" altLang="ja-JP" sz="2000" dirty="0">
                  <a:latin typeface="+mn-ea"/>
                </a:rPr>
                <a:t>Feb.</a:t>
              </a:r>
              <a:endParaRPr kumimoji="1" lang="ja-JP" altLang="en-US" sz="2000" dirty="0">
                <a:latin typeface="+mn-ea"/>
              </a:endParaRPr>
            </a:p>
          </p:txBody>
        </p:sp>
        <p:sp>
          <p:nvSpPr>
            <p:cNvPr id="54" name="テキスト ボックス 53">
              <a:extLst>
                <a:ext uri="{FF2B5EF4-FFF2-40B4-BE49-F238E27FC236}">
                  <a16:creationId xmlns:a16="http://schemas.microsoft.com/office/drawing/2014/main" id="{BAB089A3-CC8B-4EB9-9C54-49A7CB3DDA86}"/>
                </a:ext>
              </a:extLst>
            </p:cNvPr>
            <p:cNvSpPr txBox="1"/>
            <p:nvPr/>
          </p:nvSpPr>
          <p:spPr>
            <a:xfrm rot="16200000">
              <a:off x="9712893" y="5472729"/>
              <a:ext cx="610829" cy="308391"/>
            </a:xfrm>
            <a:prstGeom prst="rect">
              <a:avLst/>
            </a:prstGeom>
            <a:noFill/>
          </p:spPr>
          <p:txBody>
            <a:bodyPr wrap="none" rtlCol="0">
              <a:spAutoFit/>
            </a:bodyPr>
            <a:lstStyle/>
            <a:p>
              <a:r>
                <a:rPr kumimoji="1" lang="en-US" altLang="ja-JP" sz="2000" dirty="0">
                  <a:latin typeface="+mn-ea"/>
                </a:rPr>
                <a:t>Mar.</a:t>
              </a:r>
              <a:endParaRPr kumimoji="1" lang="ja-JP" altLang="en-US" sz="2000" dirty="0">
                <a:latin typeface="+mn-ea"/>
              </a:endParaRPr>
            </a:p>
          </p:txBody>
        </p:sp>
        <p:sp>
          <p:nvSpPr>
            <p:cNvPr id="55" name="テキスト ボックス 54">
              <a:extLst>
                <a:ext uri="{FF2B5EF4-FFF2-40B4-BE49-F238E27FC236}">
                  <a16:creationId xmlns:a16="http://schemas.microsoft.com/office/drawing/2014/main" id="{39E4A16D-9950-4D61-9120-57FB257FEB35}"/>
                </a:ext>
              </a:extLst>
            </p:cNvPr>
            <p:cNvSpPr txBox="1"/>
            <p:nvPr/>
          </p:nvSpPr>
          <p:spPr>
            <a:xfrm rot="16200000">
              <a:off x="9965265" y="5501953"/>
              <a:ext cx="557914" cy="308391"/>
            </a:xfrm>
            <a:prstGeom prst="rect">
              <a:avLst/>
            </a:prstGeom>
            <a:noFill/>
          </p:spPr>
          <p:txBody>
            <a:bodyPr wrap="none" rtlCol="0">
              <a:spAutoFit/>
            </a:bodyPr>
            <a:lstStyle/>
            <a:p>
              <a:r>
                <a:rPr kumimoji="1" lang="en-US" altLang="ja-JP" sz="2000" dirty="0">
                  <a:latin typeface="+mn-ea"/>
                </a:rPr>
                <a:t>Apr.</a:t>
              </a:r>
              <a:endParaRPr kumimoji="1" lang="ja-JP" altLang="en-US" sz="2000" dirty="0">
                <a:latin typeface="+mn-ea"/>
              </a:endParaRPr>
            </a:p>
          </p:txBody>
        </p:sp>
        <p:sp>
          <p:nvSpPr>
            <p:cNvPr id="56" name="テキスト ボックス 55">
              <a:extLst>
                <a:ext uri="{FF2B5EF4-FFF2-40B4-BE49-F238E27FC236}">
                  <a16:creationId xmlns:a16="http://schemas.microsoft.com/office/drawing/2014/main" id="{6ACD86CA-C6CF-483D-BBED-79EF7BCC29B3}"/>
                </a:ext>
              </a:extLst>
            </p:cNvPr>
            <p:cNvSpPr txBox="1"/>
            <p:nvPr/>
          </p:nvSpPr>
          <p:spPr>
            <a:xfrm rot="16200000">
              <a:off x="10192836" y="5470915"/>
              <a:ext cx="583693" cy="308391"/>
            </a:xfrm>
            <a:prstGeom prst="rect">
              <a:avLst/>
            </a:prstGeom>
            <a:noFill/>
          </p:spPr>
          <p:txBody>
            <a:bodyPr wrap="none" rtlCol="0">
              <a:spAutoFit/>
            </a:bodyPr>
            <a:lstStyle/>
            <a:p>
              <a:r>
                <a:rPr kumimoji="1" lang="en-US" altLang="ja-JP" sz="2000" dirty="0">
                  <a:latin typeface="+mn-ea"/>
                </a:rPr>
                <a:t>May</a:t>
              </a:r>
              <a:endParaRPr kumimoji="1" lang="ja-JP" altLang="en-US" sz="2000" dirty="0">
                <a:latin typeface="+mn-ea"/>
              </a:endParaRPr>
            </a:p>
          </p:txBody>
        </p:sp>
        <p:sp>
          <p:nvSpPr>
            <p:cNvPr id="57" name="テキスト ボックス 56">
              <a:extLst>
                <a:ext uri="{FF2B5EF4-FFF2-40B4-BE49-F238E27FC236}">
                  <a16:creationId xmlns:a16="http://schemas.microsoft.com/office/drawing/2014/main" id="{DC1C2799-A158-4F8A-932D-6334B60ACDDD}"/>
                </a:ext>
              </a:extLst>
            </p:cNvPr>
            <p:cNvSpPr txBox="1"/>
            <p:nvPr/>
          </p:nvSpPr>
          <p:spPr>
            <a:xfrm rot="16200000">
              <a:off x="10440896" y="5457794"/>
              <a:ext cx="551130" cy="308391"/>
            </a:xfrm>
            <a:prstGeom prst="rect">
              <a:avLst/>
            </a:prstGeom>
            <a:noFill/>
          </p:spPr>
          <p:txBody>
            <a:bodyPr wrap="none" rtlCol="0">
              <a:spAutoFit/>
            </a:bodyPr>
            <a:lstStyle/>
            <a:p>
              <a:r>
                <a:rPr kumimoji="1" lang="en-US" altLang="ja-JP" sz="2000" dirty="0">
                  <a:latin typeface="+mn-ea"/>
                </a:rPr>
                <a:t>Jun.</a:t>
              </a:r>
              <a:endParaRPr kumimoji="1" lang="ja-JP" altLang="en-US" sz="2000" dirty="0">
                <a:latin typeface="+mn-ea"/>
              </a:endParaRPr>
            </a:p>
          </p:txBody>
        </p:sp>
        <p:sp>
          <p:nvSpPr>
            <p:cNvPr id="58" name="テキスト ボックス 57">
              <a:extLst>
                <a:ext uri="{FF2B5EF4-FFF2-40B4-BE49-F238E27FC236}">
                  <a16:creationId xmlns:a16="http://schemas.microsoft.com/office/drawing/2014/main" id="{53F16355-EEE0-402A-BDA9-6DE218DEC680}"/>
                </a:ext>
              </a:extLst>
            </p:cNvPr>
            <p:cNvSpPr txBox="1"/>
            <p:nvPr/>
          </p:nvSpPr>
          <p:spPr>
            <a:xfrm rot="16200000">
              <a:off x="10742002" y="5449082"/>
              <a:ext cx="481934" cy="308391"/>
            </a:xfrm>
            <a:prstGeom prst="rect">
              <a:avLst/>
            </a:prstGeom>
            <a:noFill/>
          </p:spPr>
          <p:txBody>
            <a:bodyPr wrap="none" rtlCol="0">
              <a:spAutoFit/>
            </a:bodyPr>
            <a:lstStyle/>
            <a:p>
              <a:r>
                <a:rPr kumimoji="1" lang="en-US" altLang="ja-JP" sz="2000" dirty="0">
                  <a:latin typeface="+mn-ea"/>
                </a:rPr>
                <a:t>Jul.</a:t>
              </a:r>
              <a:endParaRPr kumimoji="1" lang="ja-JP" altLang="en-US" sz="2000" dirty="0">
                <a:latin typeface="+mn-ea"/>
              </a:endParaRPr>
            </a:p>
          </p:txBody>
        </p:sp>
        <p:sp>
          <p:nvSpPr>
            <p:cNvPr id="59" name="テキスト ボックス 58">
              <a:extLst>
                <a:ext uri="{FF2B5EF4-FFF2-40B4-BE49-F238E27FC236}">
                  <a16:creationId xmlns:a16="http://schemas.microsoft.com/office/drawing/2014/main" id="{B08E885D-E829-437D-B9FD-A77FE8656E81}"/>
                </a:ext>
              </a:extLst>
            </p:cNvPr>
            <p:cNvSpPr txBox="1"/>
            <p:nvPr/>
          </p:nvSpPr>
          <p:spPr>
            <a:xfrm rot="16200000">
              <a:off x="10900278" y="5476300"/>
              <a:ext cx="601447" cy="308391"/>
            </a:xfrm>
            <a:prstGeom prst="rect">
              <a:avLst/>
            </a:prstGeom>
            <a:noFill/>
          </p:spPr>
          <p:txBody>
            <a:bodyPr wrap="square" rtlCol="0">
              <a:spAutoFit/>
            </a:bodyPr>
            <a:lstStyle/>
            <a:p>
              <a:r>
                <a:rPr kumimoji="1" lang="en-US" altLang="ja-JP" sz="2000" dirty="0">
                  <a:latin typeface="+mn-ea"/>
                </a:rPr>
                <a:t>Aug.</a:t>
              </a:r>
              <a:endParaRPr kumimoji="1" lang="ja-JP" altLang="en-US" sz="2000" dirty="0">
                <a:latin typeface="+mn-ea"/>
              </a:endParaRPr>
            </a:p>
          </p:txBody>
        </p:sp>
        <p:sp>
          <p:nvSpPr>
            <p:cNvPr id="60" name="テキスト ボックス 59">
              <a:extLst>
                <a:ext uri="{FF2B5EF4-FFF2-40B4-BE49-F238E27FC236}">
                  <a16:creationId xmlns:a16="http://schemas.microsoft.com/office/drawing/2014/main" id="{14594BEF-1C6F-4944-B5E1-6E367DD8DB8E}"/>
                </a:ext>
              </a:extLst>
            </p:cNvPr>
            <p:cNvSpPr txBox="1"/>
            <p:nvPr/>
          </p:nvSpPr>
          <p:spPr>
            <a:xfrm rot="16200000">
              <a:off x="11135307" y="5473252"/>
              <a:ext cx="594547" cy="308391"/>
            </a:xfrm>
            <a:prstGeom prst="rect">
              <a:avLst/>
            </a:prstGeom>
            <a:noFill/>
          </p:spPr>
          <p:txBody>
            <a:bodyPr wrap="none" rtlCol="0">
              <a:spAutoFit/>
            </a:bodyPr>
            <a:lstStyle/>
            <a:p>
              <a:r>
                <a:rPr kumimoji="1" lang="en-US" altLang="ja-JP" sz="2000" dirty="0">
                  <a:latin typeface="+mn-ea"/>
                </a:rPr>
                <a:t>Sep.</a:t>
              </a:r>
              <a:endParaRPr kumimoji="1" lang="ja-JP" altLang="en-US" sz="2000" dirty="0">
                <a:latin typeface="+mn-ea"/>
              </a:endParaRPr>
            </a:p>
          </p:txBody>
        </p:sp>
        <p:sp>
          <p:nvSpPr>
            <p:cNvPr id="61" name="テキスト ボックス 60">
              <a:extLst>
                <a:ext uri="{FF2B5EF4-FFF2-40B4-BE49-F238E27FC236}">
                  <a16:creationId xmlns:a16="http://schemas.microsoft.com/office/drawing/2014/main" id="{BCF333B5-F806-43AC-86D9-463E55049C8C}"/>
                </a:ext>
              </a:extLst>
            </p:cNvPr>
            <p:cNvSpPr txBox="1"/>
            <p:nvPr/>
          </p:nvSpPr>
          <p:spPr>
            <a:xfrm rot="16200000">
              <a:off x="11414887" y="5476299"/>
              <a:ext cx="559271" cy="308391"/>
            </a:xfrm>
            <a:prstGeom prst="rect">
              <a:avLst/>
            </a:prstGeom>
            <a:noFill/>
          </p:spPr>
          <p:txBody>
            <a:bodyPr wrap="none" rtlCol="0">
              <a:spAutoFit/>
            </a:bodyPr>
            <a:lstStyle/>
            <a:p>
              <a:r>
                <a:rPr kumimoji="1" lang="en-US" altLang="ja-JP" sz="2000" dirty="0">
                  <a:latin typeface="+mn-ea"/>
                </a:rPr>
                <a:t>Oct.</a:t>
              </a:r>
              <a:endParaRPr kumimoji="1" lang="ja-JP" altLang="en-US" sz="2000" dirty="0">
                <a:latin typeface="+mn-ea"/>
              </a:endParaRPr>
            </a:p>
          </p:txBody>
        </p:sp>
        <p:sp>
          <p:nvSpPr>
            <p:cNvPr id="62" name="テキスト ボックス 61">
              <a:extLst>
                <a:ext uri="{FF2B5EF4-FFF2-40B4-BE49-F238E27FC236}">
                  <a16:creationId xmlns:a16="http://schemas.microsoft.com/office/drawing/2014/main" id="{91897099-C25E-4178-9890-7B369D39B0A6}"/>
                </a:ext>
              </a:extLst>
            </p:cNvPr>
            <p:cNvSpPr txBox="1"/>
            <p:nvPr/>
          </p:nvSpPr>
          <p:spPr>
            <a:xfrm>
              <a:off x="6739756" y="5845640"/>
              <a:ext cx="671144" cy="390757"/>
            </a:xfrm>
            <a:prstGeom prst="rect">
              <a:avLst/>
            </a:prstGeom>
            <a:noFill/>
          </p:spPr>
          <p:txBody>
            <a:bodyPr wrap="none" rtlCol="0">
              <a:spAutoFit/>
            </a:bodyPr>
            <a:lstStyle/>
            <a:p>
              <a:r>
                <a:rPr kumimoji="1" lang="en-US" altLang="ja-JP" sz="2400" dirty="0">
                  <a:latin typeface="+mn-ea"/>
                </a:rPr>
                <a:t>2017</a:t>
              </a:r>
              <a:endParaRPr kumimoji="1" lang="ja-JP" altLang="en-US" sz="2400" dirty="0">
                <a:latin typeface="+mn-ea"/>
              </a:endParaRPr>
            </a:p>
          </p:txBody>
        </p:sp>
        <p:sp>
          <p:nvSpPr>
            <p:cNvPr id="63" name="テキスト ボックス 62">
              <a:extLst>
                <a:ext uri="{FF2B5EF4-FFF2-40B4-BE49-F238E27FC236}">
                  <a16:creationId xmlns:a16="http://schemas.microsoft.com/office/drawing/2014/main" id="{9EDA77B9-9ADD-4C88-8542-009978827A48}"/>
                </a:ext>
              </a:extLst>
            </p:cNvPr>
            <p:cNvSpPr txBox="1"/>
            <p:nvPr/>
          </p:nvSpPr>
          <p:spPr>
            <a:xfrm>
              <a:off x="9378824" y="5880808"/>
              <a:ext cx="671144" cy="390757"/>
            </a:xfrm>
            <a:prstGeom prst="rect">
              <a:avLst/>
            </a:prstGeom>
            <a:noFill/>
          </p:spPr>
          <p:txBody>
            <a:bodyPr wrap="none" rtlCol="0">
              <a:spAutoFit/>
            </a:bodyPr>
            <a:lstStyle/>
            <a:p>
              <a:r>
                <a:rPr kumimoji="1" lang="en-US" altLang="ja-JP" sz="2400" dirty="0">
                  <a:latin typeface="+mn-ea"/>
                </a:rPr>
                <a:t>2018</a:t>
              </a:r>
              <a:endParaRPr kumimoji="1" lang="ja-JP" altLang="en-US" sz="2400" dirty="0">
                <a:latin typeface="+mn-ea"/>
              </a:endParaRPr>
            </a:p>
          </p:txBody>
        </p:sp>
      </p:grpSp>
      <p:sp>
        <p:nvSpPr>
          <p:cNvPr id="64" name="テキスト ボックス 63">
            <a:extLst>
              <a:ext uri="{FF2B5EF4-FFF2-40B4-BE49-F238E27FC236}">
                <a16:creationId xmlns:a16="http://schemas.microsoft.com/office/drawing/2014/main" id="{9728B33D-4C9C-42F3-A1B8-6F53C7F3BAB3}"/>
              </a:ext>
            </a:extLst>
          </p:cNvPr>
          <p:cNvSpPr txBox="1"/>
          <p:nvPr/>
        </p:nvSpPr>
        <p:spPr>
          <a:xfrm>
            <a:off x="7130052" y="2698529"/>
            <a:ext cx="1677189" cy="2308324"/>
          </a:xfrm>
          <a:prstGeom prst="rect">
            <a:avLst/>
          </a:prstGeom>
          <a:noFill/>
        </p:spPr>
        <p:txBody>
          <a:bodyPr wrap="square" rtlCol="0">
            <a:spAutoFit/>
          </a:bodyPr>
          <a:lstStyle/>
          <a:p>
            <a:pPr algn="ctr"/>
            <a:r>
              <a:rPr kumimoji="1" lang="ja-JP" altLang="en-US" sz="2400" dirty="0">
                <a:solidFill>
                  <a:srgbClr val="FF0000"/>
                </a:solidFill>
                <a:latin typeface="+mn-ea"/>
                <a:ea typeface="+mn-ea"/>
              </a:rPr>
              <a:t>平均平方二乗誤差</a:t>
            </a:r>
            <a:endParaRPr kumimoji="1" lang="en-US" altLang="ja-JP" sz="2400" dirty="0">
              <a:solidFill>
                <a:srgbClr val="FF0000"/>
              </a:solidFill>
              <a:latin typeface="+mn-ea"/>
              <a:ea typeface="+mn-ea"/>
            </a:endParaRPr>
          </a:p>
          <a:p>
            <a:pPr algn="ctr"/>
            <a:r>
              <a:rPr kumimoji="1" lang="ja-JP" altLang="en-US" sz="2400" dirty="0">
                <a:solidFill>
                  <a:srgbClr val="FF0000"/>
                </a:solidFill>
                <a:latin typeface="+mn-ea"/>
                <a:ea typeface="+mn-ea"/>
              </a:rPr>
              <a:t>（</a:t>
            </a:r>
            <a:r>
              <a:rPr kumimoji="1" lang="en-US" altLang="ja-JP" sz="2400" dirty="0">
                <a:solidFill>
                  <a:srgbClr val="FF0000"/>
                </a:solidFill>
                <a:latin typeface="+mn-ea"/>
                <a:ea typeface="+mn-ea"/>
              </a:rPr>
              <a:t>RMSE</a:t>
            </a:r>
            <a:r>
              <a:rPr kumimoji="1" lang="ja-JP" altLang="en-US" sz="2400" dirty="0">
                <a:solidFill>
                  <a:srgbClr val="FF0000"/>
                </a:solidFill>
                <a:latin typeface="+mn-ea"/>
                <a:ea typeface="+mn-ea"/>
              </a:rPr>
              <a:t>）</a:t>
            </a:r>
            <a:r>
              <a:rPr kumimoji="1" lang="en-US" altLang="ja-JP" sz="2400" dirty="0">
                <a:solidFill>
                  <a:srgbClr val="FF0000"/>
                </a:solidFill>
                <a:latin typeface="+mn-ea"/>
                <a:ea typeface="+mn-ea"/>
              </a:rPr>
              <a:t> </a:t>
            </a:r>
          </a:p>
          <a:p>
            <a:pPr algn="ctr"/>
            <a:r>
              <a:rPr kumimoji="1" lang="en-US" altLang="ja-JP" sz="2400" dirty="0">
                <a:solidFill>
                  <a:srgbClr val="FF0000"/>
                </a:solidFill>
                <a:latin typeface="+mn-ea"/>
                <a:ea typeface="+mn-ea"/>
              </a:rPr>
              <a:t>1.07</a:t>
            </a:r>
            <a:r>
              <a:rPr kumimoji="1" lang="ja-JP" altLang="en-US" sz="2400" dirty="0">
                <a:solidFill>
                  <a:srgbClr val="FF0000"/>
                </a:solidFill>
                <a:latin typeface="+mn-ea"/>
                <a:ea typeface="+mn-ea"/>
              </a:rPr>
              <a:t>℃</a:t>
            </a:r>
            <a:endParaRPr kumimoji="1" lang="en-US" altLang="ja-JP" sz="2400" dirty="0">
              <a:solidFill>
                <a:srgbClr val="FF0000"/>
              </a:solidFill>
              <a:latin typeface="+mn-ea"/>
              <a:ea typeface="+mn-ea"/>
            </a:endParaRPr>
          </a:p>
          <a:p>
            <a:pPr algn="ctr"/>
            <a:r>
              <a:rPr kumimoji="1" lang="ja-JP" altLang="en-US" sz="2400" dirty="0">
                <a:solidFill>
                  <a:srgbClr val="FF0000"/>
                </a:solidFill>
                <a:latin typeface="+mn-ea"/>
                <a:ea typeface="+mn-ea"/>
              </a:rPr>
              <a:t>↓　</a:t>
            </a:r>
            <a:endParaRPr kumimoji="1" lang="en-US" altLang="ja-JP" sz="2400" dirty="0">
              <a:solidFill>
                <a:srgbClr val="FF0000"/>
              </a:solidFill>
              <a:latin typeface="+mn-ea"/>
              <a:ea typeface="+mn-ea"/>
            </a:endParaRPr>
          </a:p>
          <a:p>
            <a:pPr algn="ctr"/>
            <a:r>
              <a:rPr kumimoji="1" lang="en-US" altLang="ja-JP" sz="2400" dirty="0">
                <a:solidFill>
                  <a:srgbClr val="FF0000"/>
                </a:solidFill>
                <a:latin typeface="+mn-ea"/>
                <a:ea typeface="+mn-ea"/>
              </a:rPr>
              <a:t>0.64</a:t>
            </a:r>
            <a:r>
              <a:rPr kumimoji="1" lang="ja-JP" altLang="en-US" sz="2400" dirty="0">
                <a:solidFill>
                  <a:srgbClr val="FF0000"/>
                </a:solidFill>
                <a:latin typeface="+mn-ea"/>
                <a:ea typeface="+mn-ea"/>
              </a:rPr>
              <a:t>℃</a:t>
            </a:r>
          </a:p>
        </p:txBody>
      </p:sp>
      <p:sp>
        <p:nvSpPr>
          <p:cNvPr id="5" name="テキスト ボックス 4">
            <a:extLst>
              <a:ext uri="{FF2B5EF4-FFF2-40B4-BE49-F238E27FC236}">
                <a16:creationId xmlns:a16="http://schemas.microsoft.com/office/drawing/2014/main" id="{170EACE9-E1E9-42EA-92B5-F257563A565B}"/>
              </a:ext>
            </a:extLst>
          </p:cNvPr>
          <p:cNvSpPr txBox="1"/>
          <p:nvPr/>
        </p:nvSpPr>
        <p:spPr>
          <a:xfrm>
            <a:off x="4478158" y="1046938"/>
            <a:ext cx="2446492" cy="2308324"/>
          </a:xfrm>
          <a:prstGeom prst="rect">
            <a:avLst/>
          </a:prstGeom>
          <a:noFill/>
        </p:spPr>
        <p:txBody>
          <a:bodyPr wrap="square" rtlCol="0">
            <a:spAutoFit/>
          </a:bodyPr>
          <a:lstStyle/>
          <a:p>
            <a:r>
              <a:rPr kumimoji="1" lang="ja-JP" altLang="en-US" sz="2400" dirty="0">
                <a:solidFill>
                  <a:srgbClr val="FF0000"/>
                </a:solidFill>
                <a:latin typeface="游ゴシック" panose="020B0400000000000000" pitchFamily="50" charset="-128"/>
                <a:ea typeface="游ゴシック" panose="020B0400000000000000" pitchFamily="50" charset="-128"/>
              </a:rPr>
              <a:t>開発した計算プロセスの適用により水蒸気移動の計算プロセスを大幅に簡略化</a:t>
            </a:r>
            <a:br>
              <a:rPr kumimoji="1" lang="en-US" altLang="ja-JP" sz="2400" dirty="0">
                <a:solidFill>
                  <a:srgbClr val="FF0000"/>
                </a:solidFill>
                <a:latin typeface="游ゴシック" panose="020B0400000000000000" pitchFamily="50" charset="-128"/>
                <a:ea typeface="游ゴシック" panose="020B0400000000000000" pitchFamily="50" charset="-128"/>
              </a:rPr>
            </a:br>
            <a:r>
              <a:rPr kumimoji="1" lang="ja-JP" altLang="en-US" sz="2400" dirty="0">
                <a:solidFill>
                  <a:srgbClr val="FF0000"/>
                </a:solidFill>
                <a:latin typeface="游ゴシック" panose="020B0400000000000000" pitchFamily="50" charset="-128"/>
                <a:ea typeface="游ゴシック" panose="020B0400000000000000" pitchFamily="50" charset="-128"/>
              </a:rPr>
              <a:t>（特許出願）</a:t>
            </a:r>
          </a:p>
        </p:txBody>
      </p:sp>
    </p:spTree>
    <p:extLst>
      <p:ext uri="{BB962C8B-B14F-4D97-AF65-F5344CB8AC3E}">
        <p14:creationId xmlns:p14="http://schemas.microsoft.com/office/powerpoint/2010/main" val="380947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7EB26C-B135-4434-BFD5-ABF24775C055}"/>
              </a:ext>
            </a:extLst>
          </p:cNvPr>
          <p:cNvSpPr txBox="1">
            <a:spLocks/>
          </p:cNvSpPr>
          <p:nvPr/>
        </p:nvSpPr>
        <p:spPr>
          <a:xfrm>
            <a:off x="84791" y="203607"/>
            <a:ext cx="6752291" cy="561097"/>
          </a:xfr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endParaRPr lang="ja-JP" altLang="en-US" sz="3200" b="1" dirty="0">
              <a:solidFill>
                <a:srgbClr val="0070C0"/>
              </a:solidFill>
              <a:latin typeface="+mn-ea"/>
              <a:ea typeface="+mn-ea"/>
            </a:endParaRPr>
          </a:p>
        </p:txBody>
      </p:sp>
      <p:sp>
        <p:nvSpPr>
          <p:cNvPr id="13" name="フリーフォーム 14">
            <a:extLst>
              <a:ext uri="{FF2B5EF4-FFF2-40B4-BE49-F238E27FC236}">
                <a16:creationId xmlns:a16="http://schemas.microsoft.com/office/drawing/2014/main" id="{D012AFF3-A659-4848-AD46-9E6043B6D3EE}"/>
              </a:ext>
            </a:extLst>
          </p:cNvPr>
          <p:cNvSpPr>
            <a:spLocks noChangeAspect="1"/>
          </p:cNvSpPr>
          <p:nvPr/>
        </p:nvSpPr>
        <p:spPr>
          <a:xfrm>
            <a:off x="6114174" y="1630683"/>
            <a:ext cx="685800" cy="57639"/>
          </a:xfrm>
          <a:custGeom>
            <a:avLst/>
            <a:gdLst>
              <a:gd name="connsiteX0" fmla="*/ 457200 w 457200"/>
              <a:gd name="connsiteY0" fmla="*/ 38426 h 38426"/>
              <a:gd name="connsiteX1" fmla="*/ 160020 w 457200"/>
              <a:gd name="connsiteY1" fmla="*/ 326 h 38426"/>
              <a:gd name="connsiteX2" fmla="*/ 0 w 457200"/>
              <a:gd name="connsiteY2" fmla="*/ 23186 h 38426"/>
            </a:gdLst>
            <a:ahLst/>
            <a:cxnLst>
              <a:cxn ang="0">
                <a:pos x="connsiteX0" y="connsiteY0"/>
              </a:cxn>
              <a:cxn ang="0">
                <a:pos x="connsiteX1" y="connsiteY1"/>
              </a:cxn>
              <a:cxn ang="0">
                <a:pos x="connsiteX2" y="connsiteY2"/>
              </a:cxn>
            </a:cxnLst>
            <a:rect l="l" t="t" r="r" b="b"/>
            <a:pathLst>
              <a:path w="457200" h="38426">
                <a:moveTo>
                  <a:pt x="457200" y="38426"/>
                </a:moveTo>
                <a:cubicBezTo>
                  <a:pt x="346710" y="20646"/>
                  <a:pt x="236220" y="2866"/>
                  <a:pt x="160020" y="326"/>
                </a:cubicBezTo>
                <a:cubicBezTo>
                  <a:pt x="83820" y="-2214"/>
                  <a:pt x="41910" y="10486"/>
                  <a:pt x="0" y="23186"/>
                </a:cubicBezTo>
              </a:path>
            </a:pathLst>
          </a:custGeom>
          <a:noFill/>
          <a:ln w="69850">
            <a:solidFill>
              <a:schemeClr val="bg1"/>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4" name="フリーフォーム 15">
            <a:extLst>
              <a:ext uri="{FF2B5EF4-FFF2-40B4-BE49-F238E27FC236}">
                <a16:creationId xmlns:a16="http://schemas.microsoft.com/office/drawing/2014/main" id="{580C2CD5-B9CB-455F-9E0B-D6DF691A1DB1}"/>
              </a:ext>
            </a:extLst>
          </p:cNvPr>
          <p:cNvSpPr>
            <a:spLocks noChangeAspect="1"/>
          </p:cNvSpPr>
          <p:nvPr/>
        </p:nvSpPr>
        <p:spPr>
          <a:xfrm rot="11164490">
            <a:off x="6458197" y="4305575"/>
            <a:ext cx="685800" cy="57639"/>
          </a:xfrm>
          <a:custGeom>
            <a:avLst/>
            <a:gdLst>
              <a:gd name="connsiteX0" fmla="*/ 457200 w 457200"/>
              <a:gd name="connsiteY0" fmla="*/ 38426 h 38426"/>
              <a:gd name="connsiteX1" fmla="*/ 160020 w 457200"/>
              <a:gd name="connsiteY1" fmla="*/ 326 h 38426"/>
              <a:gd name="connsiteX2" fmla="*/ 0 w 457200"/>
              <a:gd name="connsiteY2" fmla="*/ 23186 h 38426"/>
            </a:gdLst>
            <a:ahLst/>
            <a:cxnLst>
              <a:cxn ang="0">
                <a:pos x="connsiteX0" y="connsiteY0"/>
              </a:cxn>
              <a:cxn ang="0">
                <a:pos x="connsiteX1" y="connsiteY1"/>
              </a:cxn>
              <a:cxn ang="0">
                <a:pos x="connsiteX2" y="connsiteY2"/>
              </a:cxn>
            </a:cxnLst>
            <a:rect l="l" t="t" r="r" b="b"/>
            <a:pathLst>
              <a:path w="457200" h="38426">
                <a:moveTo>
                  <a:pt x="457200" y="38426"/>
                </a:moveTo>
                <a:cubicBezTo>
                  <a:pt x="346710" y="20646"/>
                  <a:pt x="236220" y="2866"/>
                  <a:pt x="160020" y="326"/>
                </a:cubicBezTo>
                <a:cubicBezTo>
                  <a:pt x="83820" y="-2214"/>
                  <a:pt x="41910" y="10486"/>
                  <a:pt x="0" y="23186"/>
                </a:cubicBezTo>
              </a:path>
            </a:pathLst>
          </a:custGeom>
          <a:noFill/>
          <a:ln w="69850">
            <a:solidFill>
              <a:schemeClr val="bg1"/>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0" name="フリーフォーム 22">
            <a:extLst>
              <a:ext uri="{FF2B5EF4-FFF2-40B4-BE49-F238E27FC236}">
                <a16:creationId xmlns:a16="http://schemas.microsoft.com/office/drawing/2014/main" id="{C3DE8356-C703-41E2-B939-E2C157CAAA88}"/>
              </a:ext>
            </a:extLst>
          </p:cNvPr>
          <p:cNvSpPr>
            <a:spLocks noChangeAspect="1"/>
          </p:cNvSpPr>
          <p:nvPr/>
        </p:nvSpPr>
        <p:spPr>
          <a:xfrm rot="13537601">
            <a:off x="2023477" y="4370519"/>
            <a:ext cx="685800" cy="57639"/>
          </a:xfrm>
          <a:custGeom>
            <a:avLst/>
            <a:gdLst>
              <a:gd name="connsiteX0" fmla="*/ 457200 w 457200"/>
              <a:gd name="connsiteY0" fmla="*/ 38426 h 38426"/>
              <a:gd name="connsiteX1" fmla="*/ 160020 w 457200"/>
              <a:gd name="connsiteY1" fmla="*/ 326 h 38426"/>
              <a:gd name="connsiteX2" fmla="*/ 0 w 457200"/>
              <a:gd name="connsiteY2" fmla="*/ 23186 h 38426"/>
            </a:gdLst>
            <a:ahLst/>
            <a:cxnLst>
              <a:cxn ang="0">
                <a:pos x="connsiteX0" y="connsiteY0"/>
              </a:cxn>
              <a:cxn ang="0">
                <a:pos x="connsiteX1" y="connsiteY1"/>
              </a:cxn>
              <a:cxn ang="0">
                <a:pos x="connsiteX2" y="connsiteY2"/>
              </a:cxn>
            </a:cxnLst>
            <a:rect l="l" t="t" r="r" b="b"/>
            <a:pathLst>
              <a:path w="457200" h="38426">
                <a:moveTo>
                  <a:pt x="457200" y="38426"/>
                </a:moveTo>
                <a:cubicBezTo>
                  <a:pt x="346710" y="20646"/>
                  <a:pt x="236220" y="2866"/>
                  <a:pt x="160020" y="326"/>
                </a:cubicBezTo>
                <a:cubicBezTo>
                  <a:pt x="83820" y="-2214"/>
                  <a:pt x="41910" y="10486"/>
                  <a:pt x="0" y="23186"/>
                </a:cubicBezTo>
              </a:path>
            </a:pathLst>
          </a:custGeom>
          <a:noFill/>
          <a:ln w="69850">
            <a:solidFill>
              <a:schemeClr val="bg1"/>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1" name="フリーフォーム 23">
            <a:extLst>
              <a:ext uri="{FF2B5EF4-FFF2-40B4-BE49-F238E27FC236}">
                <a16:creationId xmlns:a16="http://schemas.microsoft.com/office/drawing/2014/main" id="{9475F2DB-660B-4528-BB0C-190A1EB03923}"/>
              </a:ext>
            </a:extLst>
          </p:cNvPr>
          <p:cNvSpPr>
            <a:spLocks noChangeAspect="1"/>
          </p:cNvSpPr>
          <p:nvPr/>
        </p:nvSpPr>
        <p:spPr>
          <a:xfrm rot="14888529">
            <a:off x="36358" y="3811902"/>
            <a:ext cx="685800" cy="57639"/>
          </a:xfrm>
          <a:custGeom>
            <a:avLst/>
            <a:gdLst>
              <a:gd name="connsiteX0" fmla="*/ 457200 w 457200"/>
              <a:gd name="connsiteY0" fmla="*/ 38426 h 38426"/>
              <a:gd name="connsiteX1" fmla="*/ 160020 w 457200"/>
              <a:gd name="connsiteY1" fmla="*/ 326 h 38426"/>
              <a:gd name="connsiteX2" fmla="*/ 0 w 457200"/>
              <a:gd name="connsiteY2" fmla="*/ 23186 h 38426"/>
            </a:gdLst>
            <a:ahLst/>
            <a:cxnLst>
              <a:cxn ang="0">
                <a:pos x="connsiteX0" y="connsiteY0"/>
              </a:cxn>
              <a:cxn ang="0">
                <a:pos x="connsiteX1" y="connsiteY1"/>
              </a:cxn>
              <a:cxn ang="0">
                <a:pos x="connsiteX2" y="connsiteY2"/>
              </a:cxn>
            </a:cxnLst>
            <a:rect l="l" t="t" r="r" b="b"/>
            <a:pathLst>
              <a:path w="457200" h="38426">
                <a:moveTo>
                  <a:pt x="457200" y="38426"/>
                </a:moveTo>
                <a:cubicBezTo>
                  <a:pt x="346710" y="20646"/>
                  <a:pt x="236220" y="2866"/>
                  <a:pt x="160020" y="326"/>
                </a:cubicBezTo>
                <a:cubicBezTo>
                  <a:pt x="83820" y="-2214"/>
                  <a:pt x="41910" y="10486"/>
                  <a:pt x="0" y="23186"/>
                </a:cubicBezTo>
              </a:path>
            </a:pathLst>
          </a:custGeom>
          <a:noFill/>
          <a:ln w="69850">
            <a:solidFill>
              <a:schemeClr val="bg1"/>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テキスト ボックス 6">
            <a:extLst>
              <a:ext uri="{FF2B5EF4-FFF2-40B4-BE49-F238E27FC236}">
                <a16:creationId xmlns:a16="http://schemas.microsoft.com/office/drawing/2014/main" id="{AA603920-FB84-4A9D-A653-93CE92563AFF}"/>
              </a:ext>
            </a:extLst>
          </p:cNvPr>
          <p:cNvSpPr txBox="1"/>
          <p:nvPr/>
        </p:nvSpPr>
        <p:spPr>
          <a:xfrm>
            <a:off x="84791" y="116632"/>
            <a:ext cx="5519460" cy="584775"/>
          </a:xfrm>
          <a:prstGeom prst="rect">
            <a:avLst/>
          </a:prstGeom>
          <a:noFill/>
        </p:spPr>
        <p:txBody>
          <a:bodyPr wrap="none" rtlCol="0">
            <a:spAutoFit/>
          </a:bodyPr>
          <a:lstStyle/>
          <a:p>
            <a:r>
              <a:rPr kumimoji="1" lang="ja-JP" altLang="en-US" sz="3200" dirty="0">
                <a:latin typeface="游ゴシック" panose="020B0400000000000000" pitchFamily="50" charset="-128"/>
                <a:ea typeface="游ゴシック" panose="020B0400000000000000" pitchFamily="50" charset="-128"/>
              </a:rPr>
              <a:t>水平型熱交換器</a:t>
            </a:r>
            <a:r>
              <a:rPr lang="ja-JP" altLang="en-US" sz="3200" dirty="0">
                <a:latin typeface="游ゴシック" panose="020B0400000000000000" pitchFamily="50" charset="-128"/>
                <a:ea typeface="游ゴシック" panose="020B0400000000000000" pitchFamily="50" charset="-128"/>
              </a:rPr>
              <a:t>も施工</a:t>
            </a:r>
            <a:r>
              <a:rPr kumimoji="1" lang="ja-JP" altLang="en-US" sz="3200" dirty="0">
                <a:latin typeface="游ゴシック" panose="020B0400000000000000" pitchFamily="50" charset="-128"/>
                <a:ea typeface="游ゴシック" panose="020B0400000000000000" pitchFamily="50" charset="-128"/>
              </a:rPr>
              <a:t>は大変</a:t>
            </a:r>
          </a:p>
        </p:txBody>
      </p:sp>
      <p:pic>
        <p:nvPicPr>
          <p:cNvPr id="4" name="図 3" descr="屋外, パワーショベル, 泥, 岩 が含まれている画像&#10;&#10;自動的に生成された説明">
            <a:extLst>
              <a:ext uri="{FF2B5EF4-FFF2-40B4-BE49-F238E27FC236}">
                <a16:creationId xmlns:a16="http://schemas.microsoft.com/office/drawing/2014/main" id="{39BF42EF-8755-4C52-9276-FCB7A35D2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276" y="948955"/>
            <a:ext cx="4102565" cy="3076924"/>
          </a:xfrm>
          <a:prstGeom prst="rect">
            <a:avLst/>
          </a:prstGeom>
        </p:spPr>
      </p:pic>
      <p:pic>
        <p:nvPicPr>
          <p:cNvPr id="6" name="図 5" descr="屋外, 岩, 草, 跡 が含まれている画像&#10;&#10;自動的に生成された説明">
            <a:extLst>
              <a:ext uri="{FF2B5EF4-FFF2-40B4-BE49-F238E27FC236}">
                <a16:creationId xmlns:a16="http://schemas.microsoft.com/office/drawing/2014/main" id="{756EEFC2-1C5D-437A-8481-76299C519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276" y="3647394"/>
            <a:ext cx="4155530" cy="3193393"/>
          </a:xfrm>
          <a:prstGeom prst="rect">
            <a:avLst/>
          </a:prstGeom>
        </p:spPr>
      </p:pic>
      <p:pic>
        <p:nvPicPr>
          <p:cNvPr id="9" name="図 8" descr="草, 屋外, フィールド, グリーン が含まれている画像&#10;&#10;自動的に生成された説明">
            <a:extLst>
              <a:ext uri="{FF2B5EF4-FFF2-40B4-BE49-F238E27FC236}">
                <a16:creationId xmlns:a16="http://schemas.microsoft.com/office/drawing/2014/main" id="{9FEC8CB0-568F-4CD9-A603-4D916508CE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6680" y="948955"/>
            <a:ext cx="4392487" cy="2882854"/>
          </a:xfrm>
          <a:prstGeom prst="rect">
            <a:avLst/>
          </a:prstGeom>
        </p:spPr>
      </p:pic>
      <p:pic>
        <p:nvPicPr>
          <p:cNvPr id="11" name="図 10" descr="屋外, トラック, 草, 屋外のオブジェ が含まれている画像&#10;&#10;自動的に生成された説明">
            <a:extLst>
              <a:ext uri="{FF2B5EF4-FFF2-40B4-BE49-F238E27FC236}">
                <a16:creationId xmlns:a16="http://schemas.microsoft.com/office/drawing/2014/main" id="{A1D3EAD7-9C4C-49DE-9F62-37866E3DC1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9025" y="3706225"/>
            <a:ext cx="4390142" cy="3134562"/>
          </a:xfrm>
          <a:prstGeom prst="rect">
            <a:avLst/>
          </a:prstGeom>
        </p:spPr>
      </p:pic>
    </p:spTree>
    <p:extLst>
      <p:ext uri="{BB962C8B-B14F-4D97-AF65-F5344CB8AC3E}">
        <p14:creationId xmlns:p14="http://schemas.microsoft.com/office/powerpoint/2010/main" val="656557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7EB26C-B135-4434-BFD5-ABF24775C055}"/>
              </a:ext>
            </a:extLst>
          </p:cNvPr>
          <p:cNvSpPr txBox="1">
            <a:spLocks/>
          </p:cNvSpPr>
          <p:nvPr/>
        </p:nvSpPr>
        <p:spPr>
          <a:xfrm>
            <a:off x="84791" y="203607"/>
            <a:ext cx="6752291" cy="561097"/>
          </a:xfr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endParaRPr lang="ja-JP" altLang="en-US" sz="3200" b="1" dirty="0">
              <a:solidFill>
                <a:srgbClr val="0070C0"/>
              </a:solidFill>
              <a:latin typeface="+mn-ea"/>
              <a:ea typeface="+mn-ea"/>
            </a:endParaRPr>
          </a:p>
        </p:txBody>
      </p:sp>
      <p:sp>
        <p:nvSpPr>
          <p:cNvPr id="13" name="フリーフォーム 14">
            <a:extLst>
              <a:ext uri="{FF2B5EF4-FFF2-40B4-BE49-F238E27FC236}">
                <a16:creationId xmlns:a16="http://schemas.microsoft.com/office/drawing/2014/main" id="{D012AFF3-A659-4848-AD46-9E6043B6D3EE}"/>
              </a:ext>
            </a:extLst>
          </p:cNvPr>
          <p:cNvSpPr>
            <a:spLocks noChangeAspect="1"/>
          </p:cNvSpPr>
          <p:nvPr/>
        </p:nvSpPr>
        <p:spPr>
          <a:xfrm>
            <a:off x="6114174" y="1630683"/>
            <a:ext cx="685800" cy="57639"/>
          </a:xfrm>
          <a:custGeom>
            <a:avLst/>
            <a:gdLst>
              <a:gd name="connsiteX0" fmla="*/ 457200 w 457200"/>
              <a:gd name="connsiteY0" fmla="*/ 38426 h 38426"/>
              <a:gd name="connsiteX1" fmla="*/ 160020 w 457200"/>
              <a:gd name="connsiteY1" fmla="*/ 326 h 38426"/>
              <a:gd name="connsiteX2" fmla="*/ 0 w 457200"/>
              <a:gd name="connsiteY2" fmla="*/ 23186 h 38426"/>
            </a:gdLst>
            <a:ahLst/>
            <a:cxnLst>
              <a:cxn ang="0">
                <a:pos x="connsiteX0" y="connsiteY0"/>
              </a:cxn>
              <a:cxn ang="0">
                <a:pos x="connsiteX1" y="connsiteY1"/>
              </a:cxn>
              <a:cxn ang="0">
                <a:pos x="connsiteX2" y="connsiteY2"/>
              </a:cxn>
            </a:cxnLst>
            <a:rect l="l" t="t" r="r" b="b"/>
            <a:pathLst>
              <a:path w="457200" h="38426">
                <a:moveTo>
                  <a:pt x="457200" y="38426"/>
                </a:moveTo>
                <a:cubicBezTo>
                  <a:pt x="346710" y="20646"/>
                  <a:pt x="236220" y="2866"/>
                  <a:pt x="160020" y="326"/>
                </a:cubicBezTo>
                <a:cubicBezTo>
                  <a:pt x="83820" y="-2214"/>
                  <a:pt x="41910" y="10486"/>
                  <a:pt x="0" y="23186"/>
                </a:cubicBezTo>
              </a:path>
            </a:pathLst>
          </a:custGeom>
          <a:noFill/>
          <a:ln w="69850">
            <a:solidFill>
              <a:schemeClr val="bg1"/>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4" name="フリーフォーム 15">
            <a:extLst>
              <a:ext uri="{FF2B5EF4-FFF2-40B4-BE49-F238E27FC236}">
                <a16:creationId xmlns:a16="http://schemas.microsoft.com/office/drawing/2014/main" id="{580C2CD5-B9CB-455F-9E0B-D6DF691A1DB1}"/>
              </a:ext>
            </a:extLst>
          </p:cNvPr>
          <p:cNvSpPr>
            <a:spLocks noChangeAspect="1"/>
          </p:cNvSpPr>
          <p:nvPr/>
        </p:nvSpPr>
        <p:spPr>
          <a:xfrm rot="11164490">
            <a:off x="6458197" y="4305575"/>
            <a:ext cx="685800" cy="57639"/>
          </a:xfrm>
          <a:custGeom>
            <a:avLst/>
            <a:gdLst>
              <a:gd name="connsiteX0" fmla="*/ 457200 w 457200"/>
              <a:gd name="connsiteY0" fmla="*/ 38426 h 38426"/>
              <a:gd name="connsiteX1" fmla="*/ 160020 w 457200"/>
              <a:gd name="connsiteY1" fmla="*/ 326 h 38426"/>
              <a:gd name="connsiteX2" fmla="*/ 0 w 457200"/>
              <a:gd name="connsiteY2" fmla="*/ 23186 h 38426"/>
            </a:gdLst>
            <a:ahLst/>
            <a:cxnLst>
              <a:cxn ang="0">
                <a:pos x="connsiteX0" y="connsiteY0"/>
              </a:cxn>
              <a:cxn ang="0">
                <a:pos x="connsiteX1" y="connsiteY1"/>
              </a:cxn>
              <a:cxn ang="0">
                <a:pos x="connsiteX2" y="connsiteY2"/>
              </a:cxn>
            </a:cxnLst>
            <a:rect l="l" t="t" r="r" b="b"/>
            <a:pathLst>
              <a:path w="457200" h="38426">
                <a:moveTo>
                  <a:pt x="457200" y="38426"/>
                </a:moveTo>
                <a:cubicBezTo>
                  <a:pt x="346710" y="20646"/>
                  <a:pt x="236220" y="2866"/>
                  <a:pt x="160020" y="326"/>
                </a:cubicBezTo>
                <a:cubicBezTo>
                  <a:pt x="83820" y="-2214"/>
                  <a:pt x="41910" y="10486"/>
                  <a:pt x="0" y="23186"/>
                </a:cubicBezTo>
              </a:path>
            </a:pathLst>
          </a:custGeom>
          <a:noFill/>
          <a:ln w="69850">
            <a:solidFill>
              <a:schemeClr val="bg1"/>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0" name="フリーフォーム 22">
            <a:extLst>
              <a:ext uri="{FF2B5EF4-FFF2-40B4-BE49-F238E27FC236}">
                <a16:creationId xmlns:a16="http://schemas.microsoft.com/office/drawing/2014/main" id="{C3DE8356-C703-41E2-B939-E2C157CAAA88}"/>
              </a:ext>
            </a:extLst>
          </p:cNvPr>
          <p:cNvSpPr>
            <a:spLocks noChangeAspect="1"/>
          </p:cNvSpPr>
          <p:nvPr/>
        </p:nvSpPr>
        <p:spPr>
          <a:xfrm rot="13537601">
            <a:off x="2023477" y="4370519"/>
            <a:ext cx="685800" cy="57639"/>
          </a:xfrm>
          <a:custGeom>
            <a:avLst/>
            <a:gdLst>
              <a:gd name="connsiteX0" fmla="*/ 457200 w 457200"/>
              <a:gd name="connsiteY0" fmla="*/ 38426 h 38426"/>
              <a:gd name="connsiteX1" fmla="*/ 160020 w 457200"/>
              <a:gd name="connsiteY1" fmla="*/ 326 h 38426"/>
              <a:gd name="connsiteX2" fmla="*/ 0 w 457200"/>
              <a:gd name="connsiteY2" fmla="*/ 23186 h 38426"/>
            </a:gdLst>
            <a:ahLst/>
            <a:cxnLst>
              <a:cxn ang="0">
                <a:pos x="connsiteX0" y="connsiteY0"/>
              </a:cxn>
              <a:cxn ang="0">
                <a:pos x="connsiteX1" y="connsiteY1"/>
              </a:cxn>
              <a:cxn ang="0">
                <a:pos x="connsiteX2" y="connsiteY2"/>
              </a:cxn>
            </a:cxnLst>
            <a:rect l="l" t="t" r="r" b="b"/>
            <a:pathLst>
              <a:path w="457200" h="38426">
                <a:moveTo>
                  <a:pt x="457200" y="38426"/>
                </a:moveTo>
                <a:cubicBezTo>
                  <a:pt x="346710" y="20646"/>
                  <a:pt x="236220" y="2866"/>
                  <a:pt x="160020" y="326"/>
                </a:cubicBezTo>
                <a:cubicBezTo>
                  <a:pt x="83820" y="-2214"/>
                  <a:pt x="41910" y="10486"/>
                  <a:pt x="0" y="23186"/>
                </a:cubicBezTo>
              </a:path>
            </a:pathLst>
          </a:custGeom>
          <a:noFill/>
          <a:ln w="69850">
            <a:solidFill>
              <a:schemeClr val="bg1"/>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1" name="フリーフォーム 23">
            <a:extLst>
              <a:ext uri="{FF2B5EF4-FFF2-40B4-BE49-F238E27FC236}">
                <a16:creationId xmlns:a16="http://schemas.microsoft.com/office/drawing/2014/main" id="{9475F2DB-660B-4528-BB0C-190A1EB03923}"/>
              </a:ext>
            </a:extLst>
          </p:cNvPr>
          <p:cNvSpPr>
            <a:spLocks noChangeAspect="1"/>
          </p:cNvSpPr>
          <p:nvPr/>
        </p:nvSpPr>
        <p:spPr>
          <a:xfrm rot="14888529">
            <a:off x="36358" y="3811902"/>
            <a:ext cx="685800" cy="57639"/>
          </a:xfrm>
          <a:custGeom>
            <a:avLst/>
            <a:gdLst>
              <a:gd name="connsiteX0" fmla="*/ 457200 w 457200"/>
              <a:gd name="connsiteY0" fmla="*/ 38426 h 38426"/>
              <a:gd name="connsiteX1" fmla="*/ 160020 w 457200"/>
              <a:gd name="connsiteY1" fmla="*/ 326 h 38426"/>
              <a:gd name="connsiteX2" fmla="*/ 0 w 457200"/>
              <a:gd name="connsiteY2" fmla="*/ 23186 h 38426"/>
            </a:gdLst>
            <a:ahLst/>
            <a:cxnLst>
              <a:cxn ang="0">
                <a:pos x="connsiteX0" y="connsiteY0"/>
              </a:cxn>
              <a:cxn ang="0">
                <a:pos x="connsiteX1" y="connsiteY1"/>
              </a:cxn>
              <a:cxn ang="0">
                <a:pos x="connsiteX2" y="connsiteY2"/>
              </a:cxn>
            </a:cxnLst>
            <a:rect l="l" t="t" r="r" b="b"/>
            <a:pathLst>
              <a:path w="457200" h="38426">
                <a:moveTo>
                  <a:pt x="457200" y="38426"/>
                </a:moveTo>
                <a:cubicBezTo>
                  <a:pt x="346710" y="20646"/>
                  <a:pt x="236220" y="2866"/>
                  <a:pt x="160020" y="326"/>
                </a:cubicBezTo>
                <a:cubicBezTo>
                  <a:pt x="83820" y="-2214"/>
                  <a:pt x="41910" y="10486"/>
                  <a:pt x="0" y="23186"/>
                </a:cubicBezTo>
              </a:path>
            </a:pathLst>
          </a:custGeom>
          <a:noFill/>
          <a:ln w="69850">
            <a:solidFill>
              <a:schemeClr val="bg1"/>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テキスト ボックス 6">
            <a:extLst>
              <a:ext uri="{FF2B5EF4-FFF2-40B4-BE49-F238E27FC236}">
                <a16:creationId xmlns:a16="http://schemas.microsoft.com/office/drawing/2014/main" id="{E0316CE6-3659-42FA-B28B-033AD7A0C5F0}"/>
              </a:ext>
            </a:extLst>
          </p:cNvPr>
          <p:cNvSpPr txBox="1"/>
          <p:nvPr/>
        </p:nvSpPr>
        <p:spPr>
          <a:xfrm>
            <a:off x="84791" y="116632"/>
            <a:ext cx="6340197" cy="584775"/>
          </a:xfrm>
          <a:prstGeom prst="rect">
            <a:avLst/>
          </a:prstGeom>
          <a:noFill/>
        </p:spPr>
        <p:txBody>
          <a:bodyPr wrap="none" rtlCol="0">
            <a:spAutoFit/>
          </a:bodyPr>
          <a:lstStyle/>
          <a:p>
            <a:r>
              <a:rPr lang="ja-JP" altLang="en-US" sz="3200" dirty="0">
                <a:latin typeface="游ゴシック" panose="020B0400000000000000" pitchFamily="50" charset="-128"/>
                <a:ea typeface="游ゴシック" panose="020B0400000000000000" pitchFamily="50" charset="-128"/>
              </a:rPr>
              <a:t>楽に安く熱交換器を施工するには</a:t>
            </a:r>
            <a:endParaRPr kumimoji="1" lang="ja-JP" altLang="en-US" sz="3200" dirty="0">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F25C227D-5280-4AA7-A1D0-E2061AC34BDC}"/>
              </a:ext>
            </a:extLst>
          </p:cNvPr>
          <p:cNvSpPr txBox="1"/>
          <p:nvPr/>
        </p:nvSpPr>
        <p:spPr>
          <a:xfrm>
            <a:off x="224846" y="1017576"/>
            <a:ext cx="7244291" cy="461665"/>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sz="2400" dirty="0">
                <a:latin typeface="游ゴシック" panose="020B0400000000000000" pitchFamily="50" charset="-128"/>
                <a:ea typeface="游ゴシック" panose="020B0400000000000000" pitchFamily="50" charset="-128"/>
              </a:rPr>
              <a:t>熱交換器の自動埋設装置を開発中（特許出願中）</a:t>
            </a:r>
          </a:p>
        </p:txBody>
      </p:sp>
      <p:pic>
        <p:nvPicPr>
          <p:cNvPr id="5" name="熱交換器自動埋設装置">
            <a:hlinkClick r:id="" action="ppaction://media"/>
            <a:extLst>
              <a:ext uri="{FF2B5EF4-FFF2-40B4-BE49-F238E27FC236}">
                <a16:creationId xmlns:a16="http://schemas.microsoft.com/office/drawing/2014/main" id="{573BE10D-C1C8-44E1-979F-1B295B70E8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191" y="1529027"/>
            <a:ext cx="8867618" cy="4984141"/>
          </a:xfrm>
          <a:prstGeom prst="rect">
            <a:avLst/>
          </a:prstGeom>
        </p:spPr>
      </p:pic>
    </p:spTree>
    <p:extLst>
      <p:ext uri="{BB962C8B-B14F-4D97-AF65-F5344CB8AC3E}">
        <p14:creationId xmlns:p14="http://schemas.microsoft.com/office/powerpoint/2010/main" val="168872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4491</TotalTime>
  <Words>596</Words>
  <Application>Microsoft Office PowerPoint</Application>
  <PresentationFormat>画面に合わせる (4:3)</PresentationFormat>
  <Paragraphs>115</Paragraphs>
  <Slides>9</Slides>
  <Notes>0</Notes>
  <HiddenSlides>0</HiddenSlides>
  <MMClips>1</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9</vt:i4>
      </vt:variant>
    </vt:vector>
  </HeadingPairs>
  <TitlesOfParts>
    <vt:vector size="14" baseType="lpstr">
      <vt:lpstr>游ゴシック</vt:lpstr>
      <vt:lpstr>Arial</vt:lpstr>
      <vt:lpstr>Calibri</vt:lpstr>
      <vt:lpstr>Cambria Math</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naro</dc:creator>
  <cp:lastModifiedBy>河埜　美紀</cp:lastModifiedBy>
  <cp:revision>433</cp:revision>
  <cp:lastPrinted>2021-09-06T01:41:15Z</cp:lastPrinted>
  <dcterms:created xsi:type="dcterms:W3CDTF">2008-01-10T08:41:27Z</dcterms:created>
  <dcterms:modified xsi:type="dcterms:W3CDTF">2021-09-06T01:44:50Z</dcterms:modified>
</cp:coreProperties>
</file>