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1" r:id="rId1"/>
  </p:sldMasterIdLst>
  <p:notesMasterIdLst>
    <p:notesMasterId r:id="rId13"/>
  </p:notesMasterIdLst>
  <p:handoutMasterIdLst>
    <p:handoutMasterId r:id="rId14"/>
  </p:handoutMasterIdLst>
  <p:sldIdLst>
    <p:sldId id="256" r:id="rId2"/>
    <p:sldId id="365" r:id="rId3"/>
    <p:sldId id="366" r:id="rId4"/>
    <p:sldId id="1325" r:id="rId5"/>
    <p:sldId id="1326" r:id="rId6"/>
    <p:sldId id="1327" r:id="rId7"/>
    <p:sldId id="1322" r:id="rId8"/>
    <p:sldId id="1328" r:id="rId9"/>
    <p:sldId id="1329" r:id="rId10"/>
    <p:sldId id="1330" r:id="rId11"/>
    <p:sldId id="1331" r:id="rId12"/>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2D4"/>
    <a:srgbClr val="009900"/>
    <a:srgbClr val="0066FF"/>
    <a:srgbClr val="996600"/>
    <a:srgbClr val="CC9900"/>
    <a:srgbClr val="0078D2"/>
    <a:srgbClr val="006C2C"/>
    <a:srgbClr val="FFCC00"/>
    <a:srgbClr val="0072C8"/>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5" autoAdjust="0"/>
    <p:restoredTop sz="81623" autoAdjust="0"/>
  </p:normalViewPr>
  <p:slideViewPr>
    <p:cSldViewPr>
      <p:cViewPr varScale="1">
        <p:scale>
          <a:sx n="108" d="100"/>
          <a:sy n="108" d="100"/>
        </p:scale>
        <p:origin x="15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3714"/>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4"/>
          </a:xfrm>
          <a:prstGeom prst="rect">
            <a:avLst/>
          </a:prstGeom>
        </p:spPr>
        <p:txBody>
          <a:bodyPr vert="horz" lIns="91422" tIns="45711" rIns="91422" bIns="45711" rtlCol="0"/>
          <a:lstStyle>
            <a:lvl1pPr algn="r">
              <a:defRPr sz="1200"/>
            </a:lvl1pPr>
          </a:lstStyle>
          <a:p>
            <a:fld id="{C9174B74-DEA6-490A-AC8B-F0AAC5A07432}" type="datetimeFigureOut">
              <a:rPr kumimoji="1" lang="ja-JP" altLang="en-US" smtClean="0"/>
              <a:t>2021/9/8</a:t>
            </a:fld>
            <a:endParaRPr kumimoji="1" lang="ja-JP" altLang="en-US"/>
          </a:p>
        </p:txBody>
      </p:sp>
      <p:sp>
        <p:nvSpPr>
          <p:cNvPr id="4" name="フッター プレースホルダー 3"/>
          <p:cNvSpPr>
            <a:spLocks noGrp="1"/>
          </p:cNvSpPr>
          <p:nvPr>
            <p:ph type="ftr" sz="quarter" idx="2"/>
          </p:nvPr>
        </p:nvSpPr>
        <p:spPr>
          <a:xfrm>
            <a:off x="2" y="9374188"/>
            <a:ext cx="2919413" cy="493713"/>
          </a:xfrm>
          <a:prstGeom prst="rect">
            <a:avLst/>
          </a:prstGeom>
        </p:spPr>
        <p:txBody>
          <a:bodyPr vert="horz" lIns="91422" tIns="45711" rIns="91422"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3713"/>
          </a:xfrm>
          <a:prstGeom prst="rect">
            <a:avLst/>
          </a:prstGeom>
        </p:spPr>
        <p:txBody>
          <a:bodyPr vert="horz" lIns="91422" tIns="45711" rIns="91422" bIns="45711" rtlCol="0" anchor="b"/>
          <a:lstStyle>
            <a:lvl1pPr algn="r">
              <a:defRPr sz="1200"/>
            </a:lvl1pPr>
          </a:lstStyle>
          <a:p>
            <a:fld id="{6B7CAE68-A239-4EC9-8145-4B94770DC8EF}" type="slidenum">
              <a:rPr kumimoji="1" lang="ja-JP" altLang="en-US" smtClean="0"/>
              <a:t>‹#›</a:t>
            </a:fld>
            <a:endParaRPr kumimoji="1" lang="ja-JP" altLang="en-US"/>
          </a:p>
        </p:txBody>
      </p:sp>
    </p:spTree>
    <p:extLst>
      <p:ext uri="{BB962C8B-B14F-4D97-AF65-F5344CB8AC3E}">
        <p14:creationId xmlns:p14="http://schemas.microsoft.com/office/powerpoint/2010/main" val="2150369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0" cy="493475"/>
          </a:xfrm>
          <a:prstGeom prst="rect">
            <a:avLst/>
          </a:prstGeom>
        </p:spPr>
        <p:txBody>
          <a:bodyPr vert="horz" lIns="90751" tIns="45375" rIns="90751" bIns="4537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6" y="0"/>
            <a:ext cx="2918830" cy="493475"/>
          </a:xfrm>
          <a:prstGeom prst="rect">
            <a:avLst/>
          </a:prstGeom>
        </p:spPr>
        <p:txBody>
          <a:bodyPr vert="horz" lIns="90751" tIns="45375" rIns="90751" bIns="45375" rtlCol="0"/>
          <a:lstStyle>
            <a:lvl1pPr algn="r" fontAlgn="auto">
              <a:spcBef>
                <a:spcPts val="0"/>
              </a:spcBef>
              <a:spcAft>
                <a:spcPts val="0"/>
              </a:spcAft>
              <a:defRPr sz="1200">
                <a:latin typeface="+mn-lt"/>
                <a:ea typeface="+mn-ea"/>
              </a:defRPr>
            </a:lvl1pPr>
          </a:lstStyle>
          <a:p>
            <a:pPr>
              <a:defRPr/>
            </a:pPr>
            <a:fld id="{7107DF2D-7E77-4C81-A704-9E72ED86090B}" type="datetimeFigureOut">
              <a:rPr lang="ja-JP" altLang="en-US"/>
              <a:pPr>
                <a:defRPr/>
              </a:pPr>
              <a:t>2021/9/8</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0751" tIns="45375" rIns="90751" bIns="45375" rtlCol="0" anchor="ctr"/>
          <a:lstStyle/>
          <a:p>
            <a:pPr lvl="0"/>
            <a:endParaRPr lang="ja-JP" altLang="en-US" noProof="0"/>
          </a:p>
        </p:txBody>
      </p:sp>
      <p:sp>
        <p:nvSpPr>
          <p:cNvPr id="5" name="ノート プレースホルダ 4"/>
          <p:cNvSpPr>
            <a:spLocks noGrp="1"/>
          </p:cNvSpPr>
          <p:nvPr>
            <p:ph type="body" sz="quarter" idx="3"/>
          </p:nvPr>
        </p:nvSpPr>
        <p:spPr>
          <a:xfrm>
            <a:off x="673577" y="4688009"/>
            <a:ext cx="5388610" cy="4441270"/>
          </a:xfrm>
          <a:prstGeom prst="rect">
            <a:avLst/>
          </a:prstGeom>
        </p:spPr>
        <p:txBody>
          <a:bodyPr vert="horz" lIns="90751" tIns="45375" rIns="90751" bIns="4537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9374301"/>
            <a:ext cx="2918830" cy="493475"/>
          </a:xfrm>
          <a:prstGeom prst="rect">
            <a:avLst/>
          </a:prstGeom>
        </p:spPr>
        <p:txBody>
          <a:bodyPr vert="horz" lIns="90751" tIns="45375" rIns="90751" bIns="45375"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5376" y="9374301"/>
            <a:ext cx="2918830" cy="493475"/>
          </a:xfrm>
          <a:prstGeom prst="rect">
            <a:avLst/>
          </a:prstGeom>
        </p:spPr>
        <p:txBody>
          <a:bodyPr vert="horz" lIns="90751" tIns="45375" rIns="90751" bIns="45375" rtlCol="0" anchor="b"/>
          <a:lstStyle>
            <a:lvl1pPr algn="r" fontAlgn="auto">
              <a:spcBef>
                <a:spcPts val="0"/>
              </a:spcBef>
              <a:spcAft>
                <a:spcPts val="0"/>
              </a:spcAft>
              <a:defRPr sz="1200">
                <a:latin typeface="+mn-lt"/>
                <a:ea typeface="+mn-ea"/>
              </a:defRPr>
            </a:lvl1pPr>
          </a:lstStyle>
          <a:p>
            <a:pPr>
              <a:defRPr/>
            </a:pPr>
            <a:fld id="{88601DFA-2D06-47D2-894B-CCB4ED14B5B7}" type="slidenum">
              <a:rPr lang="ja-JP" altLang="en-US"/>
              <a:pPr>
                <a:defRPr/>
              </a:pPr>
              <a:t>‹#›</a:t>
            </a:fld>
            <a:endParaRPr lang="ja-JP" altLang="en-US"/>
          </a:p>
        </p:txBody>
      </p:sp>
    </p:spTree>
    <p:extLst>
      <p:ext uri="{BB962C8B-B14F-4D97-AF65-F5344CB8AC3E}">
        <p14:creationId xmlns:p14="http://schemas.microsoft.com/office/powerpoint/2010/main" val="20350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7467407-82C0-4CC2-9392-6661634BA20D}"/>
              </a:ext>
            </a:extLst>
          </p:cNvPr>
          <p:cNvSpPr>
            <a:spLocks noChangeArrowheads="1"/>
          </p:cNvSpPr>
          <p:nvPr userDrawn="1"/>
        </p:nvSpPr>
        <p:spPr bwMode="auto">
          <a:xfrm>
            <a:off x="-22905" y="-27383"/>
            <a:ext cx="9166905" cy="850344"/>
          </a:xfrm>
          <a:prstGeom prst="rect">
            <a:avLst/>
          </a:prstGeom>
          <a:gradFill flip="none" rotWithShape="1">
            <a:gsLst>
              <a:gs pos="63000">
                <a:schemeClr val="bg1"/>
              </a:gs>
              <a:gs pos="0">
                <a:srgbClr val="FFFFFF"/>
              </a:gs>
              <a:gs pos="100000">
                <a:srgbClr val="CEE6B0"/>
              </a:gs>
            </a:gsLst>
            <a:lin ang="10800000" scaled="1"/>
            <a:tileRect/>
          </a:gradFill>
          <a:ln>
            <a:noFill/>
          </a:ln>
        </p:spPr>
        <p:txBody>
          <a:bodyPr wrap="none" rIns="18000" anchor="ctr"/>
          <a:lstStyle/>
          <a:p>
            <a:pPr algn="ctr">
              <a:spcBef>
                <a:spcPct val="50000"/>
              </a:spcBef>
              <a:defRPr/>
            </a:pPr>
            <a:endParaRPr lang="ja-JP" altLang="ja-JP" sz="1000" b="1" dirty="0">
              <a:solidFill>
                <a:srgbClr val="FFFF99"/>
              </a:solidFill>
              <a:latin typeface="Arial" charset="0"/>
              <a:ea typeface="ＤＦＰ特太ゴシック体" pitchFamily="50" charset="-128"/>
            </a:endParaRPr>
          </a:p>
        </p:txBody>
      </p:sp>
      <p:sp>
        <p:nvSpPr>
          <p:cNvPr id="9" name="Rectangle 5">
            <a:extLst>
              <a:ext uri="{FF2B5EF4-FFF2-40B4-BE49-F238E27FC236}">
                <a16:creationId xmlns:a16="http://schemas.microsoft.com/office/drawing/2014/main" id="{324EFFB7-6644-4F0B-939A-9FD586811D7A}"/>
              </a:ext>
            </a:extLst>
          </p:cNvPr>
          <p:cNvSpPr>
            <a:spLocks noChangeArrowheads="1"/>
          </p:cNvSpPr>
          <p:nvPr userDrawn="1"/>
        </p:nvSpPr>
        <p:spPr bwMode="auto">
          <a:xfrm>
            <a:off x="1" y="822961"/>
            <a:ext cx="9144000" cy="165011"/>
          </a:xfrm>
          <a:prstGeom prst="rect">
            <a:avLst/>
          </a:prstGeom>
          <a:gradFill rotWithShape="0">
            <a:gsLst>
              <a:gs pos="0">
                <a:srgbClr val="5F5F5F"/>
              </a:gs>
              <a:gs pos="100000">
                <a:schemeClr val="bg1"/>
              </a:gs>
            </a:gsLst>
            <a:lin ang="5400000" scaled="1"/>
          </a:gradFill>
          <a:ln>
            <a:noFill/>
          </a:ln>
        </p:spPr>
        <p:txBody>
          <a:bodyPr wrap="none" anchor="ctr"/>
          <a:lstStyle/>
          <a:p>
            <a:endParaRPr lang="ja-JP" altLang="en-US" dirty="0">
              <a:latin typeface="Arial" pitchFamily="34" charset="0"/>
              <a:cs typeface="Arial" pitchFamily="34" charset="0"/>
            </a:endParaRPr>
          </a:p>
        </p:txBody>
      </p:sp>
      <p:sp>
        <p:nvSpPr>
          <p:cNvPr id="16" name="正方形/長方形 15">
            <a:extLst>
              <a:ext uri="{FF2B5EF4-FFF2-40B4-BE49-F238E27FC236}">
                <a16:creationId xmlns:a16="http://schemas.microsoft.com/office/drawing/2014/main" id="{3EC15849-3F50-4BC9-A8F8-E4FD847113C7}"/>
              </a:ext>
            </a:extLst>
          </p:cNvPr>
          <p:cNvSpPr/>
          <p:nvPr userDrawn="1"/>
        </p:nvSpPr>
        <p:spPr>
          <a:xfrm>
            <a:off x="0" y="1082566"/>
            <a:ext cx="8176127" cy="5787477"/>
          </a:xfrm>
          <a:prstGeom prst="rect">
            <a:avLst/>
          </a:prstGeom>
          <a:gradFill>
            <a:gsLst>
              <a:gs pos="0">
                <a:schemeClr val="bg1"/>
              </a:gs>
              <a:gs pos="41000">
                <a:srgbClr val="CEE6B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　</a:t>
            </a:r>
          </a:p>
        </p:txBody>
      </p:sp>
      <p:sp>
        <p:nvSpPr>
          <p:cNvPr id="19" name="正方形/長方形 18">
            <a:extLst>
              <a:ext uri="{FF2B5EF4-FFF2-40B4-BE49-F238E27FC236}">
                <a16:creationId xmlns:a16="http://schemas.microsoft.com/office/drawing/2014/main" id="{90613C64-3B3B-4A53-9CA2-2514048B55C2}"/>
              </a:ext>
            </a:extLst>
          </p:cNvPr>
          <p:cNvSpPr/>
          <p:nvPr userDrawn="1"/>
        </p:nvSpPr>
        <p:spPr>
          <a:xfrm>
            <a:off x="8153223" y="-21681"/>
            <a:ext cx="1043608" cy="6879681"/>
          </a:xfrm>
          <a:prstGeom prst="rect">
            <a:avLst/>
          </a:prstGeom>
          <a:gradFill>
            <a:gsLst>
              <a:gs pos="0">
                <a:srgbClr val="006600"/>
              </a:gs>
              <a:gs pos="50000">
                <a:srgbClr val="006600"/>
              </a:gs>
              <a:gs pos="75000">
                <a:srgbClr val="92D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EEFABDAF-4393-42BA-B0A1-2489C90283EF}"/>
              </a:ext>
            </a:extLst>
          </p:cNvPr>
          <p:cNvSpPr txBox="1"/>
          <p:nvPr userDrawn="1"/>
        </p:nvSpPr>
        <p:spPr>
          <a:xfrm rot="5400000">
            <a:off x="5664583" y="2088501"/>
            <a:ext cx="5864157" cy="1200339"/>
          </a:xfrm>
          <a:prstGeom prst="rect">
            <a:avLst/>
          </a:prstGeom>
          <a:noFill/>
        </p:spPr>
        <p:txBody>
          <a:bodyPr wrap="square" lIns="91449" tIns="45725" rIns="91449" bIns="45725" rtlCol="0">
            <a:spAutoFit/>
          </a:bodyPr>
          <a:lstStyle/>
          <a:p>
            <a:pPr algn="r"/>
            <a:r>
              <a:rPr lang="en-US" altLang="ja-JP" sz="7200" dirty="0">
                <a:solidFill>
                  <a:schemeClr val="bg1">
                    <a:lumMod val="95000"/>
                  </a:schemeClr>
                </a:solidFill>
                <a:latin typeface="Arial" panose="020B0604020202020204" pitchFamily="34" charset="0"/>
                <a:cs typeface="Arial" panose="020B0604020202020204" pitchFamily="34" charset="0"/>
              </a:rPr>
              <a:t>NARO </a:t>
            </a:r>
            <a:endParaRPr lang="ja-JP" altLang="en-US" sz="7200" dirty="0">
              <a:solidFill>
                <a:schemeClr val="bg1">
                  <a:lumMod val="95000"/>
                </a:schemeClr>
              </a:solidFill>
              <a:latin typeface="Arial" panose="020B0604020202020204" pitchFamily="34" charset="0"/>
              <a:cs typeface="Arial" panose="020B0604020202020204" pitchFamily="34" charset="0"/>
            </a:endParaRPr>
          </a:p>
        </p:txBody>
      </p:sp>
      <p:pic>
        <p:nvPicPr>
          <p:cNvPr id="3" name="図 2" descr="挿絵, 抽象 が含まれている画像&#10;&#10;自動的に生成された説明">
            <a:extLst>
              <a:ext uri="{FF2B5EF4-FFF2-40B4-BE49-F238E27FC236}">
                <a16:creationId xmlns:a16="http://schemas.microsoft.com/office/drawing/2014/main" id="{03D6A3AB-8833-48D0-8500-9D1464C3AB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460" y="108453"/>
            <a:ext cx="2628763" cy="585338"/>
          </a:xfrm>
          <a:prstGeom prst="rect">
            <a:avLst/>
          </a:prstGeom>
        </p:spPr>
      </p:pic>
    </p:spTree>
    <p:extLst>
      <p:ext uri="{BB962C8B-B14F-4D97-AF65-F5344CB8AC3E}">
        <p14:creationId xmlns:p14="http://schemas.microsoft.com/office/powerpoint/2010/main" val="197131513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縦帯なし）">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B27C9E85-5162-4C5C-997E-9B33D78477F9}"/>
              </a:ext>
            </a:extLst>
          </p:cNvPr>
          <p:cNvSpPr>
            <a:spLocks noChangeArrowheads="1"/>
          </p:cNvSpPr>
          <p:nvPr userDrawn="1"/>
        </p:nvSpPr>
        <p:spPr bwMode="auto">
          <a:xfrm>
            <a:off x="1" y="822961"/>
            <a:ext cx="9144000" cy="165011"/>
          </a:xfrm>
          <a:prstGeom prst="rect">
            <a:avLst/>
          </a:prstGeom>
          <a:gradFill rotWithShape="0">
            <a:gsLst>
              <a:gs pos="0">
                <a:srgbClr val="5F5F5F"/>
              </a:gs>
              <a:gs pos="100000">
                <a:schemeClr val="bg1"/>
              </a:gs>
            </a:gsLst>
            <a:lin ang="5400000" scaled="1"/>
          </a:gradFill>
          <a:ln>
            <a:noFill/>
          </a:ln>
        </p:spPr>
        <p:txBody>
          <a:bodyPr wrap="none" anchor="ctr"/>
          <a:lstStyle/>
          <a:p>
            <a:endParaRPr lang="ja-JP" altLang="en-US" dirty="0">
              <a:latin typeface="Arial" pitchFamily="34" charset="0"/>
              <a:cs typeface="Arial" pitchFamily="34" charset="0"/>
            </a:endParaRPr>
          </a:p>
        </p:txBody>
      </p:sp>
      <p:sp>
        <p:nvSpPr>
          <p:cNvPr id="7" name="Rectangle 2">
            <a:extLst>
              <a:ext uri="{FF2B5EF4-FFF2-40B4-BE49-F238E27FC236}">
                <a16:creationId xmlns:a16="http://schemas.microsoft.com/office/drawing/2014/main" id="{0DA4D86E-B341-4EC0-8A2E-A685D9433091}"/>
              </a:ext>
            </a:extLst>
          </p:cNvPr>
          <p:cNvSpPr>
            <a:spLocks noChangeArrowheads="1"/>
          </p:cNvSpPr>
          <p:nvPr userDrawn="1"/>
        </p:nvSpPr>
        <p:spPr bwMode="auto">
          <a:xfrm>
            <a:off x="-22905" y="-27383"/>
            <a:ext cx="9166905" cy="850344"/>
          </a:xfrm>
          <a:prstGeom prst="rect">
            <a:avLst/>
          </a:prstGeom>
          <a:gradFill flip="none" rotWithShape="1">
            <a:gsLst>
              <a:gs pos="63000">
                <a:schemeClr val="bg1"/>
              </a:gs>
              <a:gs pos="0">
                <a:srgbClr val="FFFFFF"/>
              </a:gs>
              <a:gs pos="100000">
                <a:srgbClr val="CEE6B0"/>
              </a:gs>
            </a:gsLst>
            <a:lin ang="10800000" scaled="1"/>
            <a:tileRect/>
          </a:gradFill>
          <a:ln>
            <a:noFill/>
          </a:ln>
        </p:spPr>
        <p:txBody>
          <a:bodyPr wrap="none" rIns="18000" anchor="ctr"/>
          <a:lstStyle/>
          <a:p>
            <a:pPr algn="ctr">
              <a:spcBef>
                <a:spcPct val="50000"/>
              </a:spcBef>
              <a:defRPr/>
            </a:pPr>
            <a:endParaRPr lang="ja-JP" altLang="ja-JP" sz="1000" b="1" dirty="0">
              <a:solidFill>
                <a:srgbClr val="FFFF99"/>
              </a:solidFill>
              <a:latin typeface="Arial" charset="0"/>
              <a:ea typeface="ＤＦＰ特太ゴシック体" pitchFamily="50" charset="-128"/>
            </a:endParaRPr>
          </a:p>
        </p:txBody>
      </p:sp>
      <p:sp>
        <p:nvSpPr>
          <p:cNvPr id="16" name="正方形/長方形 15">
            <a:extLst>
              <a:ext uri="{FF2B5EF4-FFF2-40B4-BE49-F238E27FC236}">
                <a16:creationId xmlns:a16="http://schemas.microsoft.com/office/drawing/2014/main" id="{3EC15849-3F50-4BC9-A8F8-E4FD847113C7}"/>
              </a:ext>
            </a:extLst>
          </p:cNvPr>
          <p:cNvSpPr/>
          <p:nvPr userDrawn="1"/>
        </p:nvSpPr>
        <p:spPr>
          <a:xfrm>
            <a:off x="0" y="1082566"/>
            <a:ext cx="9144000" cy="5787477"/>
          </a:xfrm>
          <a:prstGeom prst="rect">
            <a:avLst/>
          </a:prstGeom>
          <a:gradFill>
            <a:gsLst>
              <a:gs pos="0">
                <a:schemeClr val="bg1"/>
              </a:gs>
              <a:gs pos="41000">
                <a:srgbClr val="CEE6B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　</a:t>
            </a:r>
          </a:p>
        </p:txBody>
      </p:sp>
      <p:pic>
        <p:nvPicPr>
          <p:cNvPr id="3" name="図 2" descr="挿絵, 抽象 が含まれている画像&#10;&#10;自動的に生成された説明">
            <a:extLst>
              <a:ext uri="{FF2B5EF4-FFF2-40B4-BE49-F238E27FC236}">
                <a16:creationId xmlns:a16="http://schemas.microsoft.com/office/drawing/2014/main" id="{03D6A3AB-8833-48D0-8500-9D1464C3AB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6457" y="108453"/>
            <a:ext cx="2628763" cy="585338"/>
          </a:xfrm>
          <a:prstGeom prst="rect">
            <a:avLst/>
          </a:prstGeom>
        </p:spPr>
      </p:pic>
    </p:spTree>
    <p:extLst>
      <p:ext uri="{BB962C8B-B14F-4D97-AF65-F5344CB8AC3E}">
        <p14:creationId xmlns:p14="http://schemas.microsoft.com/office/powerpoint/2010/main" val="375883914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C4B05D0-0849-43D5-AF12-36FBFC52D6C4}"/>
              </a:ext>
            </a:extLst>
          </p:cNvPr>
          <p:cNvSpPr>
            <a:spLocks noChangeArrowheads="1"/>
          </p:cNvSpPr>
          <p:nvPr userDrawn="1"/>
        </p:nvSpPr>
        <p:spPr bwMode="auto">
          <a:xfrm>
            <a:off x="-22905" y="-27383"/>
            <a:ext cx="9166905" cy="850344"/>
          </a:xfrm>
          <a:prstGeom prst="rect">
            <a:avLst/>
          </a:prstGeom>
          <a:gradFill flip="none" rotWithShape="1">
            <a:gsLst>
              <a:gs pos="63000">
                <a:schemeClr val="bg1"/>
              </a:gs>
              <a:gs pos="0">
                <a:srgbClr val="FFFFFF"/>
              </a:gs>
              <a:gs pos="100000">
                <a:srgbClr val="CEE6B0"/>
              </a:gs>
            </a:gsLst>
            <a:lin ang="10800000" scaled="1"/>
            <a:tileRect/>
          </a:gradFill>
          <a:ln>
            <a:noFill/>
          </a:ln>
        </p:spPr>
        <p:txBody>
          <a:bodyPr wrap="none" rIns="18000" anchor="ctr"/>
          <a:lstStyle/>
          <a:p>
            <a:pPr algn="ctr">
              <a:spcBef>
                <a:spcPct val="50000"/>
              </a:spcBef>
              <a:defRPr/>
            </a:pPr>
            <a:endParaRPr lang="ja-JP" altLang="ja-JP" sz="1000" b="1" dirty="0">
              <a:solidFill>
                <a:srgbClr val="FFFF99"/>
              </a:solidFill>
              <a:latin typeface="Arial" charset="0"/>
              <a:ea typeface="ＤＦＰ特太ゴシック体" pitchFamily="50" charset="-128"/>
            </a:endParaRPr>
          </a:p>
        </p:txBody>
      </p:sp>
      <p:sp>
        <p:nvSpPr>
          <p:cNvPr id="5" name="Rectangle 5">
            <a:extLst>
              <a:ext uri="{FF2B5EF4-FFF2-40B4-BE49-F238E27FC236}">
                <a16:creationId xmlns:a16="http://schemas.microsoft.com/office/drawing/2014/main" id="{08C8726D-B2AA-4A05-9665-2D5ABB56EE50}"/>
              </a:ext>
            </a:extLst>
          </p:cNvPr>
          <p:cNvSpPr>
            <a:spLocks noChangeArrowheads="1"/>
          </p:cNvSpPr>
          <p:nvPr userDrawn="1"/>
        </p:nvSpPr>
        <p:spPr bwMode="auto">
          <a:xfrm>
            <a:off x="1" y="822961"/>
            <a:ext cx="9144000" cy="165011"/>
          </a:xfrm>
          <a:prstGeom prst="rect">
            <a:avLst/>
          </a:prstGeom>
          <a:gradFill rotWithShape="0">
            <a:gsLst>
              <a:gs pos="0">
                <a:srgbClr val="5F5F5F"/>
              </a:gs>
              <a:gs pos="100000">
                <a:schemeClr val="bg1"/>
              </a:gs>
            </a:gsLst>
            <a:lin ang="5400000" scaled="1"/>
          </a:gradFill>
          <a:ln>
            <a:noFill/>
          </a:ln>
        </p:spPr>
        <p:txBody>
          <a:bodyPr wrap="none" anchor="ctr"/>
          <a:lstStyle/>
          <a:p>
            <a:endParaRPr lang="ja-JP" altLang="en-US" dirty="0">
              <a:latin typeface="Arial" pitchFamily="34" charset="0"/>
              <a:cs typeface="Arial" pitchFamily="34" charset="0"/>
            </a:endParaRPr>
          </a:p>
        </p:txBody>
      </p:sp>
      <p:pic>
        <p:nvPicPr>
          <p:cNvPr id="6" name="図 5" descr="挿絵, 食品, 記号 が含まれている画像&#10;&#10;自動的に生成された説明">
            <a:extLst>
              <a:ext uri="{FF2B5EF4-FFF2-40B4-BE49-F238E27FC236}">
                <a16:creationId xmlns:a16="http://schemas.microsoft.com/office/drawing/2014/main" id="{770CAD7B-CFD4-4ACF-9D5C-ACB96AD466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0518" y="86892"/>
            <a:ext cx="1868428" cy="621793"/>
          </a:xfrm>
          <a:prstGeom prst="rect">
            <a:avLst/>
          </a:prstGeom>
        </p:spPr>
      </p:pic>
    </p:spTree>
    <p:extLst>
      <p:ext uri="{BB962C8B-B14F-4D97-AF65-F5344CB8AC3E}">
        <p14:creationId xmlns:p14="http://schemas.microsoft.com/office/powerpoint/2010/main" val="1794299020"/>
      </p:ext>
    </p:extLst>
  </p:cSld>
  <p:clrMapOvr>
    <a:masterClrMapping/>
  </p:clrMapOvr>
  <p:transition>
    <p:wipe dir="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色枠なし）">
    <p:spTree>
      <p:nvGrpSpPr>
        <p:cNvPr id="1" name=""/>
        <p:cNvGrpSpPr/>
        <p:nvPr/>
      </p:nvGrpSpPr>
      <p:grpSpPr>
        <a:xfrm>
          <a:off x="0" y="0"/>
          <a:ext cx="0" cy="0"/>
          <a:chOff x="0" y="0"/>
          <a:chExt cx="0" cy="0"/>
        </a:xfrm>
      </p:grpSpPr>
      <p:pic>
        <p:nvPicPr>
          <p:cNvPr id="2" name="図 1" descr="挿絵, 食品, 記号 が含まれている画像&#10;&#10;自動的に生成された説明">
            <a:extLst>
              <a:ext uri="{FF2B5EF4-FFF2-40B4-BE49-F238E27FC236}">
                <a16:creationId xmlns:a16="http://schemas.microsoft.com/office/drawing/2014/main" id="{AEBA40DC-D516-412E-846A-459E59C64B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0518" y="86892"/>
            <a:ext cx="1868428" cy="621793"/>
          </a:xfrm>
          <a:prstGeom prst="rect">
            <a:avLst/>
          </a:prstGeom>
        </p:spPr>
      </p:pic>
      <p:sp>
        <p:nvSpPr>
          <p:cNvPr id="3" name="スライド番号プレースホルダー 5">
            <a:extLst>
              <a:ext uri="{FF2B5EF4-FFF2-40B4-BE49-F238E27FC236}">
                <a16:creationId xmlns:a16="http://schemas.microsoft.com/office/drawing/2014/main" id="{44A14F9E-572B-47C3-8194-FEF1779D2E84}"/>
              </a:ext>
            </a:extLst>
          </p:cNvPr>
          <p:cNvSpPr txBox="1">
            <a:spLocks/>
          </p:cNvSpPr>
          <p:nvPr userDrawn="1"/>
        </p:nvSpPr>
        <p:spPr>
          <a:xfrm>
            <a:off x="4694430" y="6382230"/>
            <a:ext cx="444957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2C53D3-970A-42D4-AB58-FB9ECE84B224}" type="slidenum">
              <a:rPr kumimoji="1" lang="ja-JP" altLang="en-US" sz="2000" smtClean="0">
                <a:solidFill>
                  <a:schemeClr val="tx1"/>
                </a:solidFill>
              </a:rPr>
              <a:pPr/>
              <a:t>‹#›</a:t>
            </a:fld>
            <a:endParaRPr kumimoji="1" lang="ja-JP" altLang="en-US" sz="2000" dirty="0">
              <a:solidFill>
                <a:schemeClr val="tx1"/>
              </a:solidFill>
            </a:endParaRPr>
          </a:p>
        </p:txBody>
      </p:sp>
    </p:spTree>
    <p:extLst>
      <p:ext uri="{BB962C8B-B14F-4D97-AF65-F5344CB8AC3E}">
        <p14:creationId xmlns:p14="http://schemas.microsoft.com/office/powerpoint/2010/main" val="3460453913"/>
      </p:ext>
    </p:extLst>
  </p:cSld>
  <p:clrMapOvr>
    <a:masterClrMapping/>
  </p:clrMapOvr>
  <p:transition>
    <p:wipe dir="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64A585-61BD-405B-A7A2-96358B712549}" type="datetime1">
              <a:rPr kumimoji="1" lang="ja-JP" altLang="en-US" smtClean="0"/>
              <a:pPr/>
              <a:t>2021/9/8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8421936" y="209847"/>
            <a:ext cx="594360" cy="365125"/>
          </a:xfrm>
        </p:spPr>
        <p:txBody>
          <a:bodyPr/>
          <a:lstStyle>
            <a:lvl1pPr>
              <a:defRPr sz="1800">
                <a:solidFill>
                  <a:schemeClr val="bg1">
                    <a:lumMod val="75000"/>
                  </a:schemeClr>
                </a:solidFill>
                <a:latin typeface="Arial Black" panose="020B0A04020102020204" pitchFamily="34" charset="0"/>
                <a:ea typeface="AR丸ゴシック体M" panose="020B0609010101010101" pitchFamily="49" charset="-128"/>
                <a:cs typeface="Arial" panose="020B0604020202020204" pitchFamily="34" charset="0"/>
              </a:defRPr>
            </a:lvl1pPr>
          </a:lstStyle>
          <a:p>
            <a:fld id="{266847D1-0852-4153-95B6-68388131A655}" type="slidenum">
              <a:rPr lang="ja-JP" altLang="en-US" smtClean="0"/>
              <a:pPr/>
              <a:t>‹#›</a:t>
            </a:fld>
            <a:endParaRPr lang="ja-JP" altLang="en-US"/>
          </a:p>
        </p:txBody>
      </p:sp>
    </p:spTree>
    <p:extLst>
      <p:ext uri="{BB962C8B-B14F-4D97-AF65-F5344CB8AC3E}">
        <p14:creationId xmlns:p14="http://schemas.microsoft.com/office/powerpoint/2010/main" val="180174477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278540"/>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402" r:id="rId5"/>
  </p:sldLayoutIdLst>
  <p:transition>
    <p:wipe dir="r"/>
  </p:transition>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emf"/><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60C278C-9F2E-4325-BE1B-3BA3A5C9E692}"/>
              </a:ext>
            </a:extLst>
          </p:cNvPr>
          <p:cNvSpPr txBox="1"/>
          <p:nvPr/>
        </p:nvSpPr>
        <p:spPr>
          <a:xfrm>
            <a:off x="3962399" y="1123778"/>
            <a:ext cx="4195277"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令和</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年度実用新技術講習会及び技術相談会</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2021</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A26A222-1AB3-43B4-8DBE-C71D83615164}"/>
              </a:ext>
            </a:extLst>
          </p:cNvPr>
          <p:cNvSpPr txBox="1"/>
          <p:nvPr/>
        </p:nvSpPr>
        <p:spPr>
          <a:xfrm>
            <a:off x="0" y="5283205"/>
            <a:ext cx="8157676"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Segoe UI" panose="020B0502040204020203" pitchFamily="34" charset="0"/>
              </a:rPr>
              <a:t>農研機構 農村工学研究部門</a:t>
            </a: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Segoe UI" panose="020B0502040204020203" pitchFamily="34" charset="0"/>
            </a:endParaRPr>
          </a:p>
          <a:p>
            <a:pPr lvl="0" algn="ctr" defTabSz="457200" fontAlgn="auto">
              <a:spcBef>
                <a:spcPts val="0"/>
              </a:spcBef>
              <a:spcAft>
                <a:spcPts val="0"/>
              </a:spcAft>
              <a:defRPr/>
            </a:pPr>
            <a:r>
              <a:rPr kumimoji="0" lang="ja-JP" altLang="en-US" sz="2800" b="1" dirty="0">
                <a:solidFill>
                  <a:prstClr val="black"/>
                </a:solidFill>
                <a:latin typeface="游ゴシック" panose="020B0400000000000000" pitchFamily="50" charset="-128"/>
                <a:ea typeface="游ゴシック" panose="020B0400000000000000" pitchFamily="50" charset="-128"/>
                <a:cs typeface="Segoe UI" panose="020B0502040204020203" pitchFamily="34" charset="0"/>
              </a:rPr>
              <a:t>皆川　裕樹　</a:t>
            </a: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 name="コンテンツ プレースホルダ 2">
            <a:extLst>
              <a:ext uri="{FF2B5EF4-FFF2-40B4-BE49-F238E27FC236}">
                <a16:creationId xmlns:a16="http://schemas.microsoft.com/office/drawing/2014/main" id="{E482CFDC-69B0-4192-9246-577C9AE462CF}"/>
              </a:ext>
            </a:extLst>
          </p:cNvPr>
          <p:cNvSpPr txBox="1">
            <a:spLocks/>
          </p:cNvSpPr>
          <p:nvPr/>
        </p:nvSpPr>
        <p:spPr bwMode="auto">
          <a:xfrm>
            <a:off x="0" y="1988840"/>
            <a:ext cx="8100392" cy="2160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lvl="0" indent="0" fontAlgn="auto">
              <a:lnSpc>
                <a:spcPct val="100000"/>
              </a:lnSpc>
              <a:spcBef>
                <a:spcPts val="0"/>
              </a:spcBef>
              <a:spcAft>
                <a:spcPts val="0"/>
              </a:spcAft>
              <a:buNone/>
              <a:defRPr/>
            </a:pPr>
            <a:r>
              <a:rPr lang="ja-JP" altLang="en-US" sz="1600" kern="0" dirty="0">
                <a:solidFill>
                  <a:srgbClr val="0072C8"/>
                </a:solidFill>
                <a:latin typeface="Arial" charset="0"/>
                <a:ea typeface="ＭＳ Ｐゴシック" charset="-128"/>
              </a:rPr>
              <a:t> 　　　 </a:t>
            </a:r>
            <a:r>
              <a:rPr lang="ja-JP" altLang="en-US" sz="2800" b="1" kern="0" dirty="0">
                <a:solidFill>
                  <a:srgbClr val="0072C8"/>
                </a:solidFill>
                <a:latin typeface="Arial" charset="0"/>
                <a:ea typeface="ＭＳ Ｐゴシック" charset="-128"/>
              </a:rPr>
              <a:t>技術報告③</a:t>
            </a:r>
            <a:endParaRPr lang="en-US" altLang="ja-JP" sz="1600" b="1" kern="0" dirty="0">
              <a:solidFill>
                <a:srgbClr val="0072C8"/>
              </a:solidFill>
              <a:latin typeface="Arial" charset="0"/>
              <a:ea typeface="ＭＳ Ｐゴシック" charset="-128"/>
            </a:endParaRPr>
          </a:p>
          <a:p>
            <a:pPr marL="0" lvl="0" indent="0" fontAlgn="auto">
              <a:lnSpc>
                <a:spcPct val="100000"/>
              </a:lnSpc>
              <a:spcBef>
                <a:spcPts val="0"/>
              </a:spcBef>
              <a:spcAft>
                <a:spcPts val="0"/>
              </a:spcAft>
              <a:buNone/>
              <a:defRPr/>
            </a:pPr>
            <a:endParaRPr lang="en-US" altLang="ja-JP" sz="700" b="1" kern="0" dirty="0">
              <a:solidFill>
                <a:sysClr val="windowText" lastClr="000000"/>
              </a:solidFill>
              <a:latin typeface="Arial" charset="0"/>
              <a:ea typeface="ＭＳ Ｐゴシック" charset="-128"/>
            </a:endParaRPr>
          </a:p>
          <a:p>
            <a:pPr marL="0" lvl="0" indent="0" fontAlgn="auto">
              <a:lnSpc>
                <a:spcPct val="100000"/>
              </a:lnSpc>
              <a:spcBef>
                <a:spcPts val="0"/>
              </a:spcBef>
              <a:spcAft>
                <a:spcPts val="0"/>
              </a:spcAft>
              <a:buNone/>
              <a:defRPr/>
            </a:pPr>
            <a:r>
              <a:rPr kumimoji="0" lang="ja-JP" altLang="en-US" sz="2000" b="1" kern="0" dirty="0">
                <a:solidFill>
                  <a:sysClr val="windowText" lastClr="000000"/>
                </a:solidFill>
                <a:latin typeface="Arial" charset="0"/>
                <a:ea typeface="ＭＳ Ｐゴシック" charset="-128"/>
              </a:rPr>
              <a:t>     　　</a:t>
            </a:r>
            <a:endParaRPr kumimoji="0" lang="en-US" altLang="ja-JP" sz="2000" b="1" kern="0" dirty="0">
              <a:solidFill>
                <a:sysClr val="windowText" lastClr="000000"/>
              </a:solidFill>
              <a:latin typeface="Arial" charset="0"/>
              <a:ea typeface="ＭＳ Ｐゴシック" charset="-128"/>
            </a:endParaRPr>
          </a:p>
          <a:p>
            <a:pPr marL="0" lvl="0" indent="0" algn="ctr" fontAlgn="auto">
              <a:lnSpc>
                <a:spcPts val="5000"/>
              </a:lnSpc>
              <a:spcBef>
                <a:spcPts val="0"/>
              </a:spcBef>
              <a:spcAft>
                <a:spcPts val="0"/>
              </a:spcAft>
              <a:buNone/>
              <a:defRPr/>
            </a:pPr>
            <a:r>
              <a:rPr kumimoji="0" lang="ja-JP" altLang="en-US" sz="3200" b="1" kern="0" dirty="0">
                <a:solidFill>
                  <a:sysClr val="windowText" lastClr="000000"/>
                </a:solidFill>
              </a:rPr>
              <a:t>農地の湛水被害予測と対策に活用する</a:t>
            </a:r>
            <a:endParaRPr kumimoji="0" lang="en-US" altLang="ja-JP" sz="3200" b="1" kern="0" dirty="0">
              <a:solidFill>
                <a:sysClr val="windowText" lastClr="000000"/>
              </a:solidFill>
            </a:endParaRPr>
          </a:p>
          <a:p>
            <a:pPr marL="0" lvl="0" indent="0" algn="ctr" fontAlgn="auto">
              <a:lnSpc>
                <a:spcPts val="5000"/>
              </a:lnSpc>
              <a:spcBef>
                <a:spcPts val="0"/>
              </a:spcBef>
              <a:spcAft>
                <a:spcPts val="0"/>
              </a:spcAft>
              <a:buNone/>
              <a:defRPr/>
            </a:pPr>
            <a:r>
              <a:rPr kumimoji="0" lang="ja-JP" altLang="en-US" sz="3200" b="1" kern="0" dirty="0">
                <a:solidFill>
                  <a:sysClr val="windowText" lastClr="000000"/>
                </a:solidFill>
              </a:rPr>
              <a:t>豪雨災害リスク評価システム</a:t>
            </a:r>
            <a:endParaRPr kumimoji="0" lang="en-US" altLang="ja-JP" sz="3200" b="1" kern="0" dirty="0">
              <a:solidFill>
                <a:sysClr val="windowText" lastClr="000000"/>
              </a:solidFill>
              <a:latin typeface="Arial" charset="0"/>
              <a:ea typeface="ＭＳ Ｐゴシック" charset="-128"/>
            </a:endParaRPr>
          </a:p>
        </p:txBody>
      </p:sp>
    </p:spTree>
    <p:extLst>
      <p:ext uri="{BB962C8B-B14F-4D97-AF65-F5344CB8AC3E}">
        <p14:creationId xmlns:p14="http://schemas.microsoft.com/office/powerpoint/2010/main" val="273000185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9BB7F5DD-E4FA-4DD3-92B3-01FD839CB370}"/>
              </a:ext>
            </a:extLst>
          </p:cNvPr>
          <p:cNvSpPr txBox="1">
            <a:spLocks/>
          </p:cNvSpPr>
          <p:nvPr/>
        </p:nvSpPr>
        <p:spPr>
          <a:xfrm>
            <a:off x="15299208" y="980728"/>
            <a:ext cx="594360" cy="273844"/>
          </a:xfr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266847D1-0852-4153-95B6-68388131A655}" type="slidenum">
              <a:rPr lang="ja-JP" altLang="en-US" smtClean="0"/>
              <a:pPr/>
              <a:t>10</a:t>
            </a:fld>
            <a:endParaRPr lang="ja-JP" altLang="en-US"/>
          </a:p>
        </p:txBody>
      </p:sp>
      <p:grpSp>
        <p:nvGrpSpPr>
          <p:cNvPr id="3" name="グループ化 2">
            <a:extLst>
              <a:ext uri="{FF2B5EF4-FFF2-40B4-BE49-F238E27FC236}">
                <a16:creationId xmlns:a16="http://schemas.microsoft.com/office/drawing/2014/main" id="{21FD37E6-A650-4FF4-ABF3-E08A118A5370}"/>
              </a:ext>
            </a:extLst>
          </p:cNvPr>
          <p:cNvGrpSpPr/>
          <p:nvPr/>
        </p:nvGrpSpPr>
        <p:grpSpPr>
          <a:xfrm>
            <a:off x="11458797" y="940671"/>
            <a:ext cx="4562475" cy="5002792"/>
            <a:chOff x="6096000" y="156437"/>
            <a:chExt cx="6083300" cy="6670389"/>
          </a:xfrm>
        </p:grpSpPr>
        <p:pic>
          <p:nvPicPr>
            <p:cNvPr id="4" name="図 3" descr="グラフ&#10;&#10;自動的に生成された説明">
              <a:extLst>
                <a:ext uri="{FF2B5EF4-FFF2-40B4-BE49-F238E27FC236}">
                  <a16:creationId xmlns:a16="http://schemas.microsoft.com/office/drawing/2014/main" id="{D18670C4-EBDA-4DC2-863D-587BB5A5C13A}"/>
                </a:ext>
              </a:extLst>
            </p:cNvPr>
            <p:cNvPicPr>
              <a:picLocks noChangeAspect="1"/>
            </p:cNvPicPr>
            <p:nvPr/>
          </p:nvPicPr>
          <p:blipFill rotWithShape="1">
            <a:blip r:embed="rId2">
              <a:extLst>
                <a:ext uri="{28A0092B-C50C-407E-A947-70E740481C1C}">
                  <a14:useLocalDpi xmlns:a14="http://schemas.microsoft.com/office/drawing/2010/main" val="0"/>
                </a:ext>
              </a:extLst>
            </a:blip>
            <a:srcRect l="1755" t="15261" b="5722"/>
            <a:stretch/>
          </p:blipFill>
          <p:spPr>
            <a:xfrm>
              <a:off x="6096000" y="156437"/>
              <a:ext cx="5869063" cy="6670389"/>
            </a:xfrm>
            <a:prstGeom prst="rect">
              <a:avLst/>
            </a:prstGeom>
          </p:spPr>
        </p:pic>
        <p:sp>
          <p:nvSpPr>
            <p:cNvPr id="5" name="正方形/長方形 4">
              <a:extLst>
                <a:ext uri="{FF2B5EF4-FFF2-40B4-BE49-F238E27FC236}">
                  <a16:creationId xmlns:a16="http://schemas.microsoft.com/office/drawing/2014/main" id="{9DEF6937-C8CA-4A4B-9A33-9BDC7F086635}"/>
                </a:ext>
              </a:extLst>
            </p:cNvPr>
            <p:cNvSpPr/>
            <p:nvPr/>
          </p:nvSpPr>
          <p:spPr>
            <a:xfrm>
              <a:off x="10896599" y="3732508"/>
              <a:ext cx="825501" cy="1880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グラフ&#10;&#10;自動的に生成された説明">
              <a:extLst>
                <a:ext uri="{FF2B5EF4-FFF2-40B4-BE49-F238E27FC236}">
                  <a16:creationId xmlns:a16="http://schemas.microsoft.com/office/drawing/2014/main" id="{DBE3BCFF-3537-48AE-97B5-2BEE14E53A26}"/>
                </a:ext>
              </a:extLst>
            </p:cNvPr>
            <p:cNvPicPr>
              <a:picLocks noChangeAspect="1"/>
            </p:cNvPicPr>
            <p:nvPr/>
          </p:nvPicPr>
          <p:blipFill rotWithShape="1">
            <a:blip r:embed="rId3">
              <a:extLst>
                <a:ext uri="{28A0092B-C50C-407E-A947-70E740481C1C}">
                  <a14:useLocalDpi xmlns:a14="http://schemas.microsoft.com/office/drawing/2010/main" val="0"/>
                </a:ext>
              </a:extLst>
            </a:blip>
            <a:srcRect l="82738" t="61953" r="8176" b="19244"/>
            <a:stretch/>
          </p:blipFill>
          <p:spPr>
            <a:xfrm>
              <a:off x="10858500" y="3949700"/>
              <a:ext cx="927100" cy="2711154"/>
            </a:xfrm>
            <a:prstGeom prst="rect">
              <a:avLst/>
            </a:prstGeom>
          </p:spPr>
        </p:pic>
        <p:sp>
          <p:nvSpPr>
            <p:cNvPr id="7" name="テキスト ボックス 6">
              <a:extLst>
                <a:ext uri="{FF2B5EF4-FFF2-40B4-BE49-F238E27FC236}">
                  <a16:creationId xmlns:a16="http://schemas.microsoft.com/office/drawing/2014/main" id="{242E0B91-4495-4F0F-A3EE-0A2E1B658876}"/>
                </a:ext>
              </a:extLst>
            </p:cNvPr>
            <p:cNvSpPr txBox="1"/>
            <p:nvPr/>
          </p:nvSpPr>
          <p:spPr>
            <a:xfrm>
              <a:off x="10604500" y="3634699"/>
              <a:ext cx="1574800" cy="430887"/>
            </a:xfrm>
            <a:prstGeom prst="rect">
              <a:avLst/>
            </a:prstGeom>
            <a:noFill/>
          </p:spPr>
          <p:txBody>
            <a:bodyPr wrap="square" rtlCol="0">
              <a:spAutoFit/>
            </a:bodyPr>
            <a:lstStyle/>
            <a:p>
              <a:pPr algn="l">
                <a:buClr>
                  <a:schemeClr val="bg1">
                    <a:lumMod val="50000"/>
                  </a:schemeClr>
                </a:buClr>
              </a:pPr>
              <a:r>
                <a:rPr lang="en-US" altLang="ja-JP" sz="1500" dirty="0">
                  <a:latin typeface="メイリオ" panose="020B0604030504040204" pitchFamily="50" charset="-128"/>
                  <a:ea typeface="メイリオ" panose="020B0604030504040204" pitchFamily="50" charset="-128"/>
                </a:rPr>
                <a:t>Risk Level</a:t>
              </a:r>
              <a:endParaRPr lang="ja-JP" altLang="en-US" sz="15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B53BC8B3-0C97-4329-A232-D49F7D6A790F}"/>
                </a:ext>
              </a:extLst>
            </p:cNvPr>
            <p:cNvPicPr>
              <a:picLocks noChangeAspect="1"/>
            </p:cNvPicPr>
            <p:nvPr/>
          </p:nvPicPr>
          <p:blipFill>
            <a:blip r:embed="rId4"/>
            <a:stretch>
              <a:fillRect/>
            </a:stretch>
          </p:blipFill>
          <p:spPr>
            <a:xfrm>
              <a:off x="8105156" y="4421904"/>
              <a:ext cx="256536" cy="256256"/>
            </a:xfrm>
            <a:prstGeom prst="rect">
              <a:avLst/>
            </a:prstGeom>
          </p:spPr>
        </p:pic>
        <p:pic>
          <p:nvPicPr>
            <p:cNvPr id="9" name="図 8">
              <a:extLst>
                <a:ext uri="{FF2B5EF4-FFF2-40B4-BE49-F238E27FC236}">
                  <a16:creationId xmlns:a16="http://schemas.microsoft.com/office/drawing/2014/main" id="{BB407465-919F-4150-BF7B-0C3EEB93BD9D}"/>
                </a:ext>
              </a:extLst>
            </p:cNvPr>
            <p:cNvPicPr>
              <a:picLocks noChangeAspect="1"/>
            </p:cNvPicPr>
            <p:nvPr/>
          </p:nvPicPr>
          <p:blipFill>
            <a:blip r:embed="rId4"/>
            <a:stretch>
              <a:fillRect/>
            </a:stretch>
          </p:blipFill>
          <p:spPr>
            <a:xfrm>
              <a:off x="9496542" y="4924489"/>
              <a:ext cx="257059" cy="256780"/>
            </a:xfrm>
            <a:prstGeom prst="rect">
              <a:avLst/>
            </a:prstGeom>
          </p:spPr>
        </p:pic>
      </p:grpSp>
      <p:sp>
        <p:nvSpPr>
          <p:cNvPr id="10" name="テキスト ボックス 9">
            <a:extLst>
              <a:ext uri="{FF2B5EF4-FFF2-40B4-BE49-F238E27FC236}">
                <a16:creationId xmlns:a16="http://schemas.microsoft.com/office/drawing/2014/main" id="{4A5AA1E5-5412-4753-8F1B-DE3EEB4C5894}"/>
              </a:ext>
            </a:extLst>
          </p:cNvPr>
          <p:cNvSpPr txBox="1"/>
          <p:nvPr/>
        </p:nvSpPr>
        <p:spPr>
          <a:xfrm>
            <a:off x="35496" y="1340768"/>
            <a:ext cx="4248472" cy="830997"/>
          </a:xfrm>
          <a:prstGeom prst="rect">
            <a:avLst/>
          </a:prstGeom>
          <a:noFill/>
        </p:spPr>
        <p:txBody>
          <a:bodyPr wrap="square" rtlCol="0">
            <a:spAutoFit/>
          </a:bodyPr>
          <a:lstStyle/>
          <a:p>
            <a:pPr marL="342900" indent="-342900">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利根川流域の上流に振った雨によって流量が上昇</a:t>
            </a:r>
            <a:endParaRPr lang="en-US" altLang="ja-JP" sz="24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A923C97E-07D7-4658-82BC-2E165E2B2F7E}"/>
              </a:ext>
            </a:extLst>
          </p:cNvPr>
          <p:cNvSpPr/>
          <p:nvPr/>
        </p:nvSpPr>
        <p:spPr>
          <a:xfrm>
            <a:off x="12677996" y="3826178"/>
            <a:ext cx="2194265" cy="17549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FA24C05-0660-41A6-9BCF-5BC89EA72BE8}"/>
              </a:ext>
            </a:extLst>
          </p:cNvPr>
          <p:cNvSpPr/>
          <p:nvPr/>
        </p:nvSpPr>
        <p:spPr>
          <a:xfrm>
            <a:off x="11245410" y="2090920"/>
            <a:ext cx="915396" cy="3852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10;&#10;自動的に生成された説明">
            <a:extLst>
              <a:ext uri="{FF2B5EF4-FFF2-40B4-BE49-F238E27FC236}">
                <a16:creationId xmlns:a16="http://schemas.microsoft.com/office/drawing/2014/main" id="{B7748350-85E5-4251-B4B1-B7898944D9B7}"/>
              </a:ext>
            </a:extLst>
          </p:cNvPr>
          <p:cNvPicPr>
            <a:picLocks noChangeAspect="1"/>
          </p:cNvPicPr>
          <p:nvPr/>
        </p:nvPicPr>
        <p:blipFill rotWithShape="1">
          <a:blip r:embed="rId5">
            <a:extLst>
              <a:ext uri="{28A0092B-C50C-407E-A947-70E740481C1C}">
                <a14:useLocalDpi xmlns:a14="http://schemas.microsoft.com/office/drawing/2010/main" val="0"/>
              </a:ext>
            </a:extLst>
          </a:blip>
          <a:srcRect l="29978" t="60940" r="21960" b="11859"/>
          <a:stretch/>
        </p:blipFill>
        <p:spPr>
          <a:xfrm>
            <a:off x="9758168" y="2080800"/>
            <a:ext cx="2194265" cy="1754903"/>
          </a:xfrm>
          <a:prstGeom prst="rect">
            <a:avLst/>
          </a:prstGeom>
        </p:spPr>
      </p:pic>
      <p:pic>
        <p:nvPicPr>
          <p:cNvPr id="14" name="図 13" descr="グラフ&#10;&#10;自動的に生成された説明">
            <a:extLst>
              <a:ext uri="{FF2B5EF4-FFF2-40B4-BE49-F238E27FC236}">
                <a16:creationId xmlns:a16="http://schemas.microsoft.com/office/drawing/2014/main" id="{DAC77B5E-C104-40EF-AA72-D40B4B3B5105}"/>
              </a:ext>
            </a:extLst>
          </p:cNvPr>
          <p:cNvPicPr>
            <a:picLocks noChangeAspect="1"/>
          </p:cNvPicPr>
          <p:nvPr/>
        </p:nvPicPr>
        <p:blipFill rotWithShape="1">
          <a:blip r:embed="rId6">
            <a:extLst>
              <a:ext uri="{28A0092B-C50C-407E-A947-70E740481C1C}">
                <a14:useLocalDpi xmlns:a14="http://schemas.microsoft.com/office/drawing/2010/main" val="0"/>
              </a:ext>
            </a:extLst>
          </a:blip>
          <a:srcRect l="28837" t="60939" r="21918" b="11190"/>
          <a:stretch/>
        </p:blipFill>
        <p:spPr>
          <a:xfrm>
            <a:off x="9746470" y="4059318"/>
            <a:ext cx="2194265" cy="1754903"/>
          </a:xfrm>
          <a:prstGeom prst="rect">
            <a:avLst/>
          </a:prstGeom>
        </p:spPr>
      </p:pic>
      <p:sp>
        <p:nvSpPr>
          <p:cNvPr id="15" name="正方形/長方形 14">
            <a:extLst>
              <a:ext uri="{FF2B5EF4-FFF2-40B4-BE49-F238E27FC236}">
                <a16:creationId xmlns:a16="http://schemas.microsoft.com/office/drawing/2014/main" id="{65B839EE-CB3F-48E4-8883-1815A20A5B7D}"/>
              </a:ext>
            </a:extLst>
          </p:cNvPr>
          <p:cNvSpPr/>
          <p:nvPr/>
        </p:nvSpPr>
        <p:spPr>
          <a:xfrm>
            <a:off x="9746470" y="4022205"/>
            <a:ext cx="2194265" cy="17549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6989330-1AFD-4561-90D9-E5270D1A3DA1}"/>
              </a:ext>
            </a:extLst>
          </p:cNvPr>
          <p:cNvSpPr/>
          <p:nvPr/>
        </p:nvSpPr>
        <p:spPr>
          <a:xfrm>
            <a:off x="9758168" y="2090919"/>
            <a:ext cx="2194265" cy="17549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AA5FC5A1-B4E0-4571-83B6-CB2593BE0ABA}"/>
              </a:ext>
            </a:extLst>
          </p:cNvPr>
          <p:cNvGrpSpPr/>
          <p:nvPr/>
        </p:nvGrpSpPr>
        <p:grpSpPr>
          <a:xfrm>
            <a:off x="11056209" y="4707465"/>
            <a:ext cx="192192" cy="192192"/>
            <a:chOff x="2675118" y="4479983"/>
            <a:chExt cx="256256" cy="256256"/>
          </a:xfrm>
        </p:grpSpPr>
        <p:sp>
          <p:nvSpPr>
            <p:cNvPr id="18" name="楕円 17">
              <a:extLst>
                <a:ext uri="{FF2B5EF4-FFF2-40B4-BE49-F238E27FC236}">
                  <a16:creationId xmlns:a16="http://schemas.microsoft.com/office/drawing/2014/main" id="{4EB09E71-22AB-4D30-98FB-CC1055743A8A}"/>
                </a:ext>
              </a:extLst>
            </p:cNvPr>
            <p:cNvSpPr/>
            <p:nvPr/>
          </p:nvSpPr>
          <p:spPr>
            <a:xfrm>
              <a:off x="2675118" y="4479983"/>
              <a:ext cx="256256" cy="2562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F87292A-0A3F-480F-AF16-9B902C0E18B4}"/>
                </a:ext>
              </a:extLst>
            </p:cNvPr>
            <p:cNvSpPr/>
            <p:nvPr/>
          </p:nvSpPr>
          <p:spPr>
            <a:xfrm>
              <a:off x="2731524" y="4533978"/>
              <a:ext cx="148266" cy="1482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4C6A708C-2121-418E-A842-34B7E96653E5}"/>
              </a:ext>
            </a:extLst>
          </p:cNvPr>
          <p:cNvGrpSpPr/>
          <p:nvPr/>
        </p:nvGrpSpPr>
        <p:grpSpPr>
          <a:xfrm>
            <a:off x="10011582" y="4319247"/>
            <a:ext cx="192192" cy="192192"/>
            <a:chOff x="2675118" y="4479983"/>
            <a:chExt cx="256256" cy="256256"/>
          </a:xfrm>
        </p:grpSpPr>
        <p:sp>
          <p:nvSpPr>
            <p:cNvPr id="21" name="楕円 20">
              <a:extLst>
                <a:ext uri="{FF2B5EF4-FFF2-40B4-BE49-F238E27FC236}">
                  <a16:creationId xmlns:a16="http://schemas.microsoft.com/office/drawing/2014/main" id="{D93E6E15-7246-4EBF-8CAD-EACA4F6502EA}"/>
                </a:ext>
              </a:extLst>
            </p:cNvPr>
            <p:cNvSpPr/>
            <p:nvPr/>
          </p:nvSpPr>
          <p:spPr>
            <a:xfrm>
              <a:off x="2675118" y="4479983"/>
              <a:ext cx="256256" cy="2562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82B0B54B-DB7F-4FC0-B1D6-717229EEB964}"/>
                </a:ext>
              </a:extLst>
            </p:cNvPr>
            <p:cNvSpPr/>
            <p:nvPr/>
          </p:nvSpPr>
          <p:spPr>
            <a:xfrm>
              <a:off x="2731524" y="4533978"/>
              <a:ext cx="148266" cy="1482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0EC1B497-4441-47D2-93CD-1FD64188EB1E}"/>
              </a:ext>
            </a:extLst>
          </p:cNvPr>
          <p:cNvGrpSpPr/>
          <p:nvPr/>
        </p:nvGrpSpPr>
        <p:grpSpPr>
          <a:xfrm>
            <a:off x="11060971" y="2745315"/>
            <a:ext cx="192192" cy="192192"/>
            <a:chOff x="2675118" y="4479983"/>
            <a:chExt cx="256256" cy="256256"/>
          </a:xfrm>
        </p:grpSpPr>
        <p:sp>
          <p:nvSpPr>
            <p:cNvPr id="24" name="楕円 23">
              <a:extLst>
                <a:ext uri="{FF2B5EF4-FFF2-40B4-BE49-F238E27FC236}">
                  <a16:creationId xmlns:a16="http://schemas.microsoft.com/office/drawing/2014/main" id="{6C0EE071-D153-4D05-B699-0D29A377C98F}"/>
                </a:ext>
              </a:extLst>
            </p:cNvPr>
            <p:cNvSpPr/>
            <p:nvPr/>
          </p:nvSpPr>
          <p:spPr>
            <a:xfrm>
              <a:off x="2675118" y="4479983"/>
              <a:ext cx="256256" cy="2562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2D123E7-611F-4225-8D71-5323980B5E3C}"/>
                </a:ext>
              </a:extLst>
            </p:cNvPr>
            <p:cNvSpPr/>
            <p:nvPr/>
          </p:nvSpPr>
          <p:spPr>
            <a:xfrm>
              <a:off x="2731524" y="4533978"/>
              <a:ext cx="148266" cy="1482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7BAA9BB2-84E4-4702-8FED-A201CCD92788}"/>
              </a:ext>
            </a:extLst>
          </p:cNvPr>
          <p:cNvGrpSpPr/>
          <p:nvPr/>
        </p:nvGrpSpPr>
        <p:grpSpPr>
          <a:xfrm>
            <a:off x="10016345" y="2357097"/>
            <a:ext cx="192192" cy="192192"/>
            <a:chOff x="2675118" y="4479983"/>
            <a:chExt cx="256256" cy="256256"/>
          </a:xfrm>
        </p:grpSpPr>
        <p:sp>
          <p:nvSpPr>
            <p:cNvPr id="27" name="楕円 26">
              <a:extLst>
                <a:ext uri="{FF2B5EF4-FFF2-40B4-BE49-F238E27FC236}">
                  <a16:creationId xmlns:a16="http://schemas.microsoft.com/office/drawing/2014/main" id="{E3941534-7F9D-4B0E-9C1E-CD93CDE597A8}"/>
                </a:ext>
              </a:extLst>
            </p:cNvPr>
            <p:cNvSpPr/>
            <p:nvPr/>
          </p:nvSpPr>
          <p:spPr>
            <a:xfrm>
              <a:off x="2675118" y="4479983"/>
              <a:ext cx="256256" cy="2562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FA2BB7C6-44EC-4CAA-BC4B-0A9C81173D9C}"/>
                </a:ext>
              </a:extLst>
            </p:cNvPr>
            <p:cNvSpPr/>
            <p:nvPr/>
          </p:nvSpPr>
          <p:spPr>
            <a:xfrm>
              <a:off x="2731524" y="4533978"/>
              <a:ext cx="148266" cy="1482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a:extLst>
              <a:ext uri="{FF2B5EF4-FFF2-40B4-BE49-F238E27FC236}">
                <a16:creationId xmlns:a16="http://schemas.microsoft.com/office/drawing/2014/main" id="{3EE496DE-E8D0-427E-AEE0-1FF50198BB22}"/>
              </a:ext>
            </a:extLst>
          </p:cNvPr>
          <p:cNvSpPr txBox="1"/>
          <p:nvPr/>
        </p:nvSpPr>
        <p:spPr>
          <a:xfrm>
            <a:off x="12333169" y="5635174"/>
            <a:ext cx="3035641" cy="415498"/>
          </a:xfrm>
          <a:prstGeom prst="rect">
            <a:avLst/>
          </a:prstGeom>
          <a:noFill/>
        </p:spPr>
        <p:txBody>
          <a:bodyPr wrap="square" rtlCol="0">
            <a:spAutoFit/>
          </a:bodyPr>
          <a:lstStyle/>
          <a:p>
            <a:pPr algn="l">
              <a:buClr>
                <a:schemeClr val="bg1">
                  <a:lumMod val="50000"/>
                </a:schemeClr>
              </a:buClr>
            </a:pPr>
            <a:r>
              <a:rPr lang="ja-JP" altLang="en-US" sz="2100" b="1" dirty="0">
                <a:latin typeface="メイリオ" panose="020B0604030504040204" pitchFamily="50" charset="-128"/>
                <a:ea typeface="メイリオ" panose="020B0604030504040204" pitchFamily="50" charset="-128"/>
              </a:rPr>
              <a:t>（</a:t>
            </a:r>
            <a:r>
              <a:rPr lang="en-US" altLang="ja-JP" sz="2100" b="1" dirty="0">
                <a:latin typeface="メイリオ" panose="020B0604030504040204" pitchFamily="50" charset="-128"/>
                <a:ea typeface="メイリオ" panose="020B0604030504040204" pitchFamily="50" charset="-128"/>
              </a:rPr>
              <a:t>10/13  0:00</a:t>
            </a:r>
            <a:r>
              <a:rPr lang="ja-JP" altLang="en-US" sz="2100" b="1" dirty="0">
                <a:latin typeface="メイリオ" panose="020B0604030504040204" pitchFamily="50" charset="-128"/>
                <a:ea typeface="メイリオ" panose="020B0604030504040204" pitchFamily="50" charset="-128"/>
              </a:rPr>
              <a:t>時点）</a:t>
            </a:r>
            <a:endParaRPr lang="en-US" altLang="ja-JP" sz="2100" b="1"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2B0C09D2-9D8F-41EA-AF37-FEC27E4D39A9}"/>
              </a:ext>
            </a:extLst>
          </p:cNvPr>
          <p:cNvSpPr/>
          <p:nvPr/>
        </p:nvSpPr>
        <p:spPr>
          <a:xfrm>
            <a:off x="10246857" y="3430743"/>
            <a:ext cx="1216885" cy="381152"/>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32DF1C-8FA1-4581-883F-B43B2237453F}"/>
              </a:ext>
            </a:extLst>
          </p:cNvPr>
          <p:cNvSpPr txBox="1"/>
          <p:nvPr/>
        </p:nvSpPr>
        <p:spPr>
          <a:xfrm>
            <a:off x="10339158" y="3485893"/>
            <a:ext cx="1184254" cy="369332"/>
          </a:xfrm>
          <a:prstGeom prst="rect">
            <a:avLst/>
          </a:prstGeom>
          <a:noFill/>
        </p:spPr>
        <p:txBody>
          <a:bodyPr wrap="square" rtlCol="0">
            <a:spAutoFit/>
          </a:bodyPr>
          <a:lstStyle/>
          <a:p>
            <a:pPr algn="l">
              <a:buClr>
                <a:schemeClr val="bg1">
                  <a:lumMod val="50000"/>
                </a:schemeClr>
              </a:buClr>
            </a:pPr>
            <a:r>
              <a:rPr lang="en-US" altLang="ja-JP" b="1" dirty="0">
                <a:latin typeface="メイリオ" panose="020B0604030504040204" pitchFamily="50" charset="-128"/>
                <a:ea typeface="メイリオ" panose="020B0604030504040204" pitchFamily="50" charset="-128"/>
              </a:rPr>
              <a:t>6</a:t>
            </a:r>
            <a:r>
              <a:rPr lang="ja-JP" altLang="en-US" b="1" dirty="0">
                <a:latin typeface="メイリオ" panose="020B0604030504040204" pitchFamily="50" charset="-128"/>
                <a:ea typeface="メイリオ" panose="020B0604030504040204" pitchFamily="50" charset="-128"/>
              </a:rPr>
              <a:t>時間後</a:t>
            </a:r>
            <a:endParaRPr lang="en-US" altLang="ja-JP" b="1" dirty="0">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97C969FF-5EF4-4119-A146-1CD2A9A3B067}"/>
              </a:ext>
            </a:extLst>
          </p:cNvPr>
          <p:cNvSpPr/>
          <p:nvPr/>
        </p:nvSpPr>
        <p:spPr>
          <a:xfrm>
            <a:off x="10058650" y="5385710"/>
            <a:ext cx="1730624" cy="381152"/>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1D88992-80AD-49C8-893C-1BB96074984A}"/>
              </a:ext>
            </a:extLst>
          </p:cNvPr>
          <p:cNvSpPr txBox="1"/>
          <p:nvPr/>
        </p:nvSpPr>
        <p:spPr>
          <a:xfrm>
            <a:off x="10025420" y="5446506"/>
            <a:ext cx="1735349" cy="369332"/>
          </a:xfrm>
          <a:prstGeom prst="rect">
            <a:avLst/>
          </a:prstGeom>
          <a:noFill/>
        </p:spPr>
        <p:txBody>
          <a:bodyPr wrap="square" rtlCol="0">
            <a:spAutoFit/>
          </a:bodyPr>
          <a:lstStyle/>
          <a:p>
            <a:pPr algn="l">
              <a:buClr>
                <a:schemeClr val="bg1">
                  <a:lumMod val="50000"/>
                </a:schemeClr>
              </a:buClr>
            </a:pPr>
            <a:r>
              <a:rPr lang="ja-JP" altLang="en-US" b="1" dirty="0">
                <a:latin typeface="メイリオ" panose="020B0604030504040204" pitchFamily="50" charset="-128"/>
                <a:ea typeface="メイリオ" panose="020B0604030504040204" pitchFamily="50" charset="-128"/>
              </a:rPr>
              <a:t>さらに</a:t>
            </a:r>
            <a:r>
              <a:rPr lang="en-US" altLang="ja-JP" b="1" dirty="0">
                <a:latin typeface="メイリオ" panose="020B0604030504040204" pitchFamily="50" charset="-128"/>
                <a:ea typeface="メイリオ" panose="020B0604030504040204" pitchFamily="50" charset="-128"/>
              </a:rPr>
              <a:t>6</a:t>
            </a:r>
            <a:r>
              <a:rPr lang="ja-JP" altLang="en-US" b="1" dirty="0">
                <a:latin typeface="メイリオ" panose="020B0604030504040204" pitchFamily="50" charset="-128"/>
                <a:ea typeface="メイリオ" panose="020B0604030504040204" pitchFamily="50" charset="-128"/>
              </a:rPr>
              <a:t>時間後</a:t>
            </a:r>
            <a:endParaRPr lang="en-US" altLang="ja-JP" b="1" dirty="0">
              <a:latin typeface="メイリオ" panose="020B0604030504040204" pitchFamily="50" charset="-128"/>
              <a:ea typeface="メイリオ" panose="020B0604030504040204" pitchFamily="50" charset="-128"/>
            </a:endParaRPr>
          </a:p>
        </p:txBody>
      </p:sp>
      <p:sp>
        <p:nvSpPr>
          <p:cNvPr id="34" name="タイトル 1">
            <a:extLst>
              <a:ext uri="{FF2B5EF4-FFF2-40B4-BE49-F238E27FC236}">
                <a16:creationId xmlns:a16="http://schemas.microsoft.com/office/drawing/2014/main" id="{138B9BC4-5FB0-4D0B-996E-5BAC6022D5D0}"/>
              </a:ext>
            </a:extLst>
          </p:cNvPr>
          <p:cNvSpPr txBox="1">
            <a:spLocks/>
          </p:cNvSpPr>
          <p:nvPr/>
        </p:nvSpPr>
        <p:spPr>
          <a:xfrm>
            <a:off x="323617" y="172419"/>
            <a:ext cx="6419413" cy="654206"/>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rPr>
              <a:t>広域で見た外水リスクの分布</a:t>
            </a:r>
          </a:p>
        </p:txBody>
      </p:sp>
      <p:cxnSp>
        <p:nvCxnSpPr>
          <p:cNvPr id="35" name="直線矢印コネクタ 34">
            <a:extLst>
              <a:ext uri="{FF2B5EF4-FFF2-40B4-BE49-F238E27FC236}">
                <a16:creationId xmlns:a16="http://schemas.microsoft.com/office/drawing/2014/main" id="{6610751E-4362-46B7-8FDA-38750C2E83F6}"/>
              </a:ext>
            </a:extLst>
          </p:cNvPr>
          <p:cNvCxnSpPr>
            <a:cxnSpLocks/>
          </p:cNvCxnSpPr>
          <p:nvPr/>
        </p:nvCxnSpPr>
        <p:spPr>
          <a:xfrm flipH="1" flipV="1">
            <a:off x="11644365" y="3504334"/>
            <a:ext cx="1043156" cy="3266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F730D86C-CF11-4D38-8131-23B7FBA6EE7B}"/>
              </a:ext>
            </a:extLst>
          </p:cNvPr>
          <p:cNvCxnSpPr>
            <a:cxnSpLocks/>
          </p:cNvCxnSpPr>
          <p:nvPr/>
        </p:nvCxnSpPr>
        <p:spPr>
          <a:xfrm>
            <a:off x="10549839" y="3845822"/>
            <a:ext cx="0" cy="7310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834EA9C2-FDBD-4149-B4EC-383884B55987}"/>
              </a:ext>
            </a:extLst>
          </p:cNvPr>
          <p:cNvSpPr/>
          <p:nvPr/>
        </p:nvSpPr>
        <p:spPr>
          <a:xfrm>
            <a:off x="13810019" y="4327087"/>
            <a:ext cx="523968" cy="539914"/>
          </a:xfrm>
          <a:prstGeom prst="rect">
            <a:avLst/>
          </a:prstGeom>
          <a:noFill/>
          <a:ln w="44450">
            <a:solidFill>
              <a:srgbClr val="F0321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069103A-D59E-49BC-B0A1-0A7B00AA5464}"/>
              </a:ext>
            </a:extLst>
          </p:cNvPr>
          <p:cNvSpPr/>
          <p:nvPr/>
        </p:nvSpPr>
        <p:spPr>
          <a:xfrm>
            <a:off x="10888176" y="4517319"/>
            <a:ext cx="523968" cy="539914"/>
          </a:xfrm>
          <a:prstGeom prst="rect">
            <a:avLst/>
          </a:prstGeom>
          <a:noFill/>
          <a:ln w="44450">
            <a:solidFill>
              <a:srgbClr val="F0321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4B0CA9C-110C-4AAC-9E5D-4DF527B9897F}"/>
              </a:ext>
            </a:extLst>
          </p:cNvPr>
          <p:cNvSpPr/>
          <p:nvPr/>
        </p:nvSpPr>
        <p:spPr>
          <a:xfrm>
            <a:off x="10890321" y="2586251"/>
            <a:ext cx="523968" cy="539914"/>
          </a:xfrm>
          <a:prstGeom prst="rect">
            <a:avLst/>
          </a:prstGeom>
          <a:noFill/>
          <a:ln w="44450">
            <a:solidFill>
              <a:srgbClr val="F0321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305CBF94-E46B-4B89-95E4-D89E31FF6FDD}"/>
              </a:ext>
            </a:extLst>
          </p:cNvPr>
          <p:cNvSpPr txBox="1"/>
          <p:nvPr/>
        </p:nvSpPr>
        <p:spPr>
          <a:xfrm>
            <a:off x="9804552" y="4685033"/>
            <a:ext cx="949027" cy="369332"/>
          </a:xfrm>
          <a:prstGeom prst="rect">
            <a:avLst/>
          </a:prstGeom>
          <a:solidFill>
            <a:schemeClr val="bg1"/>
          </a:solidFill>
        </p:spPr>
        <p:txBody>
          <a:bodyPr wrap="square" rtlCol="0">
            <a:spAutoFit/>
          </a:bodyPr>
          <a:lstStyle/>
          <a:p>
            <a:pPr algn="l">
              <a:buClr>
                <a:schemeClr val="bg1">
                  <a:lumMod val="50000"/>
                </a:schemeClr>
              </a:buClr>
            </a:pPr>
            <a:r>
              <a:rPr kumimoji="1" lang="ja-JP" altLang="en-US" b="1" dirty="0">
                <a:latin typeface="メイリオ" panose="020B0604030504040204" pitchFamily="50" charset="-128"/>
                <a:ea typeface="メイリオ" panose="020B0604030504040204" pitchFamily="50" charset="-128"/>
              </a:rPr>
              <a:t>八斗島</a:t>
            </a:r>
          </a:p>
        </p:txBody>
      </p:sp>
      <p:sp>
        <p:nvSpPr>
          <p:cNvPr id="43" name="テキスト ボックス 42">
            <a:extLst>
              <a:ext uri="{FF2B5EF4-FFF2-40B4-BE49-F238E27FC236}">
                <a16:creationId xmlns:a16="http://schemas.microsoft.com/office/drawing/2014/main" id="{20A28943-728C-4DEC-88A5-AD877A85DA7B}"/>
              </a:ext>
            </a:extLst>
          </p:cNvPr>
          <p:cNvSpPr txBox="1"/>
          <p:nvPr/>
        </p:nvSpPr>
        <p:spPr>
          <a:xfrm>
            <a:off x="10866625" y="5089803"/>
            <a:ext cx="661877" cy="369332"/>
          </a:xfrm>
          <a:prstGeom prst="rect">
            <a:avLst/>
          </a:prstGeom>
          <a:solidFill>
            <a:schemeClr val="bg1"/>
          </a:solidFill>
        </p:spPr>
        <p:txBody>
          <a:bodyPr wrap="square" rtlCol="0">
            <a:spAutoFit/>
          </a:bodyPr>
          <a:lstStyle/>
          <a:p>
            <a:pPr algn="ctr">
              <a:buClr>
                <a:schemeClr val="bg1">
                  <a:lumMod val="50000"/>
                </a:schemeClr>
              </a:buClr>
            </a:pPr>
            <a:r>
              <a:rPr kumimoji="1" lang="ja-JP" altLang="en-US" b="1" dirty="0">
                <a:latin typeface="メイリオ" panose="020B0604030504040204" pitchFamily="50" charset="-128"/>
                <a:ea typeface="メイリオ" panose="020B0604030504040204" pitchFamily="50" charset="-128"/>
              </a:rPr>
              <a:t>取手</a:t>
            </a:r>
          </a:p>
        </p:txBody>
      </p:sp>
      <p:sp>
        <p:nvSpPr>
          <p:cNvPr id="44" name="テキスト ボックス 43">
            <a:extLst>
              <a:ext uri="{FF2B5EF4-FFF2-40B4-BE49-F238E27FC236}">
                <a16:creationId xmlns:a16="http://schemas.microsoft.com/office/drawing/2014/main" id="{756F9CA9-11E0-4CA5-82C6-A498A4AA170D}"/>
              </a:ext>
            </a:extLst>
          </p:cNvPr>
          <p:cNvSpPr txBox="1"/>
          <p:nvPr/>
        </p:nvSpPr>
        <p:spPr>
          <a:xfrm>
            <a:off x="10887776" y="3155306"/>
            <a:ext cx="687393" cy="369332"/>
          </a:xfrm>
          <a:prstGeom prst="rect">
            <a:avLst/>
          </a:prstGeom>
          <a:solidFill>
            <a:schemeClr val="bg1"/>
          </a:solidFill>
        </p:spPr>
        <p:txBody>
          <a:bodyPr wrap="square" rtlCol="0">
            <a:spAutoFit/>
          </a:bodyPr>
          <a:lstStyle/>
          <a:p>
            <a:pPr algn="ctr">
              <a:buClr>
                <a:schemeClr val="bg1">
                  <a:lumMod val="50000"/>
                </a:schemeClr>
              </a:buClr>
            </a:pPr>
            <a:r>
              <a:rPr kumimoji="1" lang="ja-JP" altLang="en-US" b="1" dirty="0">
                <a:latin typeface="メイリオ" panose="020B0604030504040204" pitchFamily="50" charset="-128"/>
                <a:ea typeface="メイリオ" panose="020B0604030504040204" pitchFamily="50" charset="-128"/>
              </a:rPr>
              <a:t>取手</a:t>
            </a:r>
          </a:p>
        </p:txBody>
      </p:sp>
      <p:sp>
        <p:nvSpPr>
          <p:cNvPr id="45" name="テキスト ボックス 44">
            <a:extLst>
              <a:ext uri="{FF2B5EF4-FFF2-40B4-BE49-F238E27FC236}">
                <a16:creationId xmlns:a16="http://schemas.microsoft.com/office/drawing/2014/main" id="{C2206195-4652-4E1C-83C6-564803E1BF29}"/>
              </a:ext>
            </a:extLst>
          </p:cNvPr>
          <p:cNvSpPr txBox="1"/>
          <p:nvPr/>
        </p:nvSpPr>
        <p:spPr>
          <a:xfrm>
            <a:off x="9798497" y="2716303"/>
            <a:ext cx="880906" cy="369332"/>
          </a:xfrm>
          <a:prstGeom prst="rect">
            <a:avLst/>
          </a:prstGeom>
          <a:solidFill>
            <a:schemeClr val="bg1"/>
          </a:solidFill>
        </p:spPr>
        <p:txBody>
          <a:bodyPr wrap="square" rtlCol="0">
            <a:spAutoFit/>
          </a:bodyPr>
          <a:lstStyle/>
          <a:p>
            <a:pPr algn="l">
              <a:buClr>
                <a:schemeClr val="bg1">
                  <a:lumMod val="50000"/>
                </a:schemeClr>
              </a:buClr>
            </a:pPr>
            <a:r>
              <a:rPr kumimoji="1" lang="ja-JP" altLang="en-US" b="1" dirty="0">
                <a:latin typeface="メイリオ" panose="020B0604030504040204" pitchFamily="50" charset="-128"/>
                <a:ea typeface="メイリオ" panose="020B0604030504040204" pitchFamily="50" charset="-128"/>
              </a:rPr>
              <a:t>八斗島</a:t>
            </a:r>
          </a:p>
        </p:txBody>
      </p:sp>
      <p:sp>
        <p:nvSpPr>
          <p:cNvPr id="47" name="テキスト ボックス 46">
            <a:extLst>
              <a:ext uri="{FF2B5EF4-FFF2-40B4-BE49-F238E27FC236}">
                <a16:creationId xmlns:a16="http://schemas.microsoft.com/office/drawing/2014/main" id="{51402B68-3467-4FCC-A85D-D215568770FF}"/>
              </a:ext>
            </a:extLst>
          </p:cNvPr>
          <p:cNvSpPr txBox="1"/>
          <p:nvPr/>
        </p:nvSpPr>
        <p:spPr>
          <a:xfrm>
            <a:off x="-28505" y="4592902"/>
            <a:ext cx="2988203" cy="1938992"/>
          </a:xfrm>
          <a:prstGeom prst="rect">
            <a:avLst/>
          </a:prstGeom>
          <a:noFill/>
        </p:spPr>
        <p:txBody>
          <a:bodyPr wrap="square" rtlCol="0">
            <a:spAutoFit/>
          </a:bodyPr>
          <a:lstStyle/>
          <a:p>
            <a:pPr marL="342900" indent="-342900">
              <a:buClr>
                <a:schemeClr val="bg1">
                  <a:lumMod val="50000"/>
                </a:schemeClr>
              </a:buClr>
              <a:buFont typeface="Wingdings" pitchFamily="2" charset="2"/>
              <a:buChar char="l"/>
            </a:pPr>
            <a:r>
              <a:rPr lang="ja-JP" altLang="en-US" sz="2400" b="1" dirty="0">
                <a:latin typeface="メイリオ" panose="020B0604030504040204" pitchFamily="50" charset="-128"/>
                <a:ea typeface="メイリオ" panose="020B0604030504040204" pitchFamily="50" charset="-128"/>
              </a:rPr>
              <a:t>雨量が少なかった下流で、遅れて外水リスクが上昇</a:t>
            </a:r>
            <a:r>
              <a:rPr lang="ja-JP" altLang="en-US" sz="2400" dirty="0">
                <a:latin typeface="メイリオ" panose="020B0604030504040204" pitchFamily="50" charset="-128"/>
                <a:ea typeface="メイリオ" panose="020B0604030504040204" pitchFamily="50" charset="-128"/>
              </a:rPr>
              <a:t>していく現象が評価できた</a:t>
            </a:r>
            <a:endParaRPr kumimoji="1" lang="ja-JP" altLang="en-US" sz="2400" dirty="0"/>
          </a:p>
        </p:txBody>
      </p:sp>
      <p:sp>
        <p:nvSpPr>
          <p:cNvPr id="48" name="矢印: 下 47">
            <a:extLst>
              <a:ext uri="{FF2B5EF4-FFF2-40B4-BE49-F238E27FC236}">
                <a16:creationId xmlns:a16="http://schemas.microsoft.com/office/drawing/2014/main" id="{C72A55B2-180B-4767-A687-333EA784DA06}"/>
              </a:ext>
            </a:extLst>
          </p:cNvPr>
          <p:cNvSpPr/>
          <p:nvPr/>
        </p:nvSpPr>
        <p:spPr>
          <a:xfrm>
            <a:off x="545422" y="2897011"/>
            <a:ext cx="498829" cy="849589"/>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C039933-6EC9-470B-9928-35EBD6F0D2B9}"/>
              </a:ext>
            </a:extLst>
          </p:cNvPr>
          <p:cNvSpPr txBox="1"/>
          <p:nvPr/>
        </p:nvSpPr>
        <p:spPr>
          <a:xfrm>
            <a:off x="1153873" y="3098104"/>
            <a:ext cx="1768989" cy="415498"/>
          </a:xfrm>
          <a:prstGeom prst="rect">
            <a:avLst/>
          </a:prstGeom>
          <a:noFill/>
        </p:spPr>
        <p:txBody>
          <a:bodyPr wrap="square" rtlCol="0">
            <a:spAutoFit/>
          </a:bodyPr>
          <a:lstStyle/>
          <a:p>
            <a:pPr algn="l">
              <a:buClr>
                <a:schemeClr val="bg1">
                  <a:lumMod val="50000"/>
                </a:schemeClr>
              </a:buClr>
            </a:pPr>
            <a:r>
              <a:rPr lang="ja-JP" altLang="en-US" sz="2100" dirty="0">
                <a:latin typeface="メイリオ" panose="020B0604030504040204" pitchFamily="50" charset="-128"/>
                <a:ea typeface="メイリオ" panose="020B0604030504040204" pitchFamily="50" charset="-128"/>
              </a:rPr>
              <a:t>約</a:t>
            </a:r>
            <a:r>
              <a:rPr lang="en-US" altLang="ja-JP" sz="2100" dirty="0">
                <a:latin typeface="メイリオ" panose="020B0604030504040204" pitchFamily="50" charset="-128"/>
                <a:ea typeface="メイリオ" panose="020B0604030504040204" pitchFamily="50" charset="-128"/>
              </a:rPr>
              <a:t>12</a:t>
            </a:r>
            <a:r>
              <a:rPr lang="ja-JP" altLang="en-US" sz="2100" dirty="0">
                <a:latin typeface="メイリオ" panose="020B0604030504040204" pitchFamily="50" charset="-128"/>
                <a:ea typeface="メイリオ" panose="020B0604030504040204" pitchFamily="50" charset="-128"/>
              </a:rPr>
              <a:t>時間後</a:t>
            </a:r>
          </a:p>
        </p:txBody>
      </p:sp>
      <p:sp>
        <p:nvSpPr>
          <p:cNvPr id="50" name="テキスト ボックス 49">
            <a:extLst>
              <a:ext uri="{FF2B5EF4-FFF2-40B4-BE49-F238E27FC236}">
                <a16:creationId xmlns:a16="http://schemas.microsoft.com/office/drawing/2014/main" id="{FB5297D9-2324-403C-9632-ADDFA0C17A78}"/>
              </a:ext>
            </a:extLst>
          </p:cNvPr>
          <p:cNvSpPr txBox="1"/>
          <p:nvPr/>
        </p:nvSpPr>
        <p:spPr>
          <a:xfrm>
            <a:off x="267529" y="2428146"/>
            <a:ext cx="1162911" cy="461665"/>
          </a:xfrm>
          <a:prstGeom prst="rect">
            <a:avLst/>
          </a:prstGeom>
          <a:noFill/>
        </p:spPr>
        <p:txBody>
          <a:bodyPr wrap="square" rtlCol="0">
            <a:spAutoFit/>
          </a:bodyPr>
          <a:lstStyle/>
          <a:p>
            <a:pPr algn="l">
              <a:buClr>
                <a:schemeClr val="bg1">
                  <a:lumMod val="50000"/>
                </a:schemeClr>
              </a:buClr>
            </a:pPr>
            <a:r>
              <a:rPr kumimoji="1" lang="ja-JP" altLang="en-US" sz="2400" dirty="0">
                <a:latin typeface="メイリオ" panose="020B0604030504040204" pitchFamily="50" charset="-128"/>
                <a:ea typeface="メイリオ" panose="020B0604030504040204" pitchFamily="50" charset="-128"/>
              </a:rPr>
              <a:t>八斗島</a:t>
            </a:r>
          </a:p>
        </p:txBody>
      </p:sp>
      <p:sp>
        <p:nvSpPr>
          <p:cNvPr id="51" name="テキスト ボックス 50">
            <a:extLst>
              <a:ext uri="{FF2B5EF4-FFF2-40B4-BE49-F238E27FC236}">
                <a16:creationId xmlns:a16="http://schemas.microsoft.com/office/drawing/2014/main" id="{D649896F-51D4-49C8-A84A-37D0E8F0F42B}"/>
              </a:ext>
            </a:extLst>
          </p:cNvPr>
          <p:cNvSpPr txBox="1"/>
          <p:nvPr/>
        </p:nvSpPr>
        <p:spPr>
          <a:xfrm>
            <a:off x="394112" y="3806779"/>
            <a:ext cx="801448" cy="461665"/>
          </a:xfrm>
          <a:prstGeom prst="rect">
            <a:avLst/>
          </a:prstGeom>
          <a:noFill/>
        </p:spPr>
        <p:txBody>
          <a:bodyPr wrap="square" rtlCol="0">
            <a:spAutoFit/>
          </a:bodyPr>
          <a:lstStyle/>
          <a:p>
            <a:pPr algn="ctr">
              <a:buClr>
                <a:schemeClr val="bg1">
                  <a:lumMod val="50000"/>
                </a:schemeClr>
              </a:buClr>
            </a:pPr>
            <a:r>
              <a:rPr kumimoji="1" lang="ja-JP" altLang="en-US" sz="2400" dirty="0">
                <a:latin typeface="メイリオ" panose="020B0604030504040204" pitchFamily="50" charset="-128"/>
                <a:ea typeface="メイリオ" panose="020B0604030504040204" pitchFamily="50" charset="-128"/>
              </a:rPr>
              <a:t>取手</a:t>
            </a:r>
          </a:p>
        </p:txBody>
      </p:sp>
      <p:pic>
        <p:nvPicPr>
          <p:cNvPr id="52" name="図 51">
            <a:extLst>
              <a:ext uri="{FF2B5EF4-FFF2-40B4-BE49-F238E27FC236}">
                <a16:creationId xmlns:a16="http://schemas.microsoft.com/office/drawing/2014/main" id="{8E1002AF-2253-430A-8BEC-113CA323EC0A}"/>
              </a:ext>
            </a:extLst>
          </p:cNvPr>
          <p:cNvPicPr>
            <a:picLocks noChangeAspect="1"/>
          </p:cNvPicPr>
          <p:nvPr/>
        </p:nvPicPr>
        <p:blipFill>
          <a:blip r:embed="rId7"/>
          <a:stretch>
            <a:fillRect/>
          </a:stretch>
        </p:blipFill>
        <p:spPr>
          <a:xfrm>
            <a:off x="2979540" y="1340768"/>
            <a:ext cx="6295644" cy="5221224"/>
          </a:xfrm>
          <a:prstGeom prst="rect">
            <a:avLst/>
          </a:prstGeom>
        </p:spPr>
      </p:pic>
    </p:spTree>
    <p:extLst>
      <p:ext uri="{BB962C8B-B14F-4D97-AF65-F5344CB8AC3E}">
        <p14:creationId xmlns:p14="http://schemas.microsoft.com/office/powerpoint/2010/main" val="373746342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1A829-2DBE-4026-89E3-52F804D9F9FE}"/>
              </a:ext>
            </a:extLst>
          </p:cNvPr>
          <p:cNvSpPr txBox="1">
            <a:spLocks/>
          </p:cNvSpPr>
          <p:nvPr/>
        </p:nvSpPr>
        <p:spPr>
          <a:xfrm>
            <a:off x="384835" y="203154"/>
            <a:ext cx="5987365" cy="654206"/>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rPr>
              <a:t>まとめと今後の課題</a:t>
            </a:r>
          </a:p>
        </p:txBody>
      </p:sp>
      <p:sp>
        <p:nvSpPr>
          <p:cNvPr id="3" name="テキスト ボックス 2">
            <a:extLst>
              <a:ext uri="{FF2B5EF4-FFF2-40B4-BE49-F238E27FC236}">
                <a16:creationId xmlns:a16="http://schemas.microsoft.com/office/drawing/2014/main" id="{ECD3916F-21B2-4435-84AD-0E8552ED53EF}"/>
              </a:ext>
            </a:extLst>
          </p:cNvPr>
          <p:cNvSpPr txBox="1"/>
          <p:nvPr/>
        </p:nvSpPr>
        <p:spPr>
          <a:xfrm>
            <a:off x="382288" y="5233263"/>
            <a:ext cx="7324910" cy="1508105"/>
          </a:xfrm>
          <a:prstGeom prst="rect">
            <a:avLst/>
          </a:prstGeom>
          <a:noFill/>
        </p:spPr>
        <p:txBody>
          <a:bodyPr wrap="square" rtlCol="0">
            <a:spAutoFit/>
          </a:bodyPr>
          <a:lstStyle/>
          <a:p>
            <a:pPr marL="342900" indent="-342900">
              <a:spcAft>
                <a:spcPts val="1200"/>
              </a:spcAft>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複数イベントでの検証と、モデルチューニング</a:t>
            </a:r>
            <a:endParaRPr lang="en-US" altLang="ja-JP" sz="2400" dirty="0">
              <a:latin typeface="メイリオ" panose="020B0604030504040204" pitchFamily="50" charset="-128"/>
              <a:ea typeface="メイリオ" panose="020B0604030504040204" pitchFamily="50" charset="-128"/>
            </a:endParaRPr>
          </a:p>
          <a:p>
            <a:pPr marL="342900" indent="-342900">
              <a:spcAft>
                <a:spcPts val="1200"/>
              </a:spcAft>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地域の特徴を考慮したリスク指標の検討</a:t>
            </a:r>
            <a:endParaRPr lang="en-US" altLang="ja-JP" sz="2400" dirty="0">
              <a:latin typeface="メイリオ" panose="020B0604030504040204" pitchFamily="50" charset="-128"/>
              <a:ea typeface="メイリオ" panose="020B0604030504040204" pitchFamily="50" charset="-128"/>
            </a:endParaRPr>
          </a:p>
          <a:p>
            <a:pPr marL="342900" indent="-342900">
              <a:spcAft>
                <a:spcPts val="1200"/>
              </a:spcAft>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情報の提供方法や高解像度化などの検討（将来）</a:t>
            </a:r>
          </a:p>
        </p:txBody>
      </p:sp>
      <p:sp>
        <p:nvSpPr>
          <p:cNvPr id="4" name="テキスト ボックス 3">
            <a:extLst>
              <a:ext uri="{FF2B5EF4-FFF2-40B4-BE49-F238E27FC236}">
                <a16:creationId xmlns:a16="http://schemas.microsoft.com/office/drawing/2014/main" id="{76EA8D9A-6E1E-495D-BD81-3A398F7F77B7}"/>
              </a:ext>
            </a:extLst>
          </p:cNvPr>
          <p:cNvSpPr txBox="1"/>
          <p:nvPr/>
        </p:nvSpPr>
        <p:spPr>
          <a:xfrm>
            <a:off x="382288" y="1628800"/>
            <a:ext cx="8534871" cy="2539157"/>
          </a:xfrm>
          <a:prstGeom prst="rect">
            <a:avLst/>
          </a:prstGeom>
          <a:noFill/>
        </p:spPr>
        <p:txBody>
          <a:bodyPr wrap="square" rtlCol="0">
            <a:spAutoFit/>
          </a:bodyPr>
          <a:lstStyle/>
          <a:p>
            <a:pPr marL="342900" indent="-342900" algn="just">
              <a:spcAft>
                <a:spcPts val="900"/>
              </a:spcAft>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リアルタイムに配信される気象情報と分布型モデルを中心とした、</a:t>
            </a:r>
            <a:r>
              <a:rPr lang="ja-JP" altLang="en-US" sz="2400" b="1" dirty="0">
                <a:latin typeface="メイリオ" panose="020B0604030504040204" pitchFamily="50" charset="-128"/>
                <a:ea typeface="メイリオ" panose="020B0604030504040204" pitchFamily="50" charset="-128"/>
              </a:rPr>
              <a:t>豪雨災害リスク評価システム</a:t>
            </a:r>
            <a:r>
              <a:rPr lang="ja-JP" altLang="en-US" sz="2400" dirty="0">
                <a:latin typeface="メイリオ" panose="020B0604030504040204" pitchFamily="50" charset="-128"/>
                <a:ea typeface="メイリオ" panose="020B0604030504040204" pitchFamily="50" charset="-128"/>
              </a:rPr>
              <a:t>の骨格を構築</a:t>
            </a:r>
            <a:endParaRPr lang="en-US" altLang="ja-JP" sz="2400" dirty="0">
              <a:latin typeface="メイリオ" panose="020B0604030504040204" pitchFamily="50" charset="-128"/>
              <a:ea typeface="メイリオ" panose="020B0604030504040204" pitchFamily="50" charset="-128"/>
            </a:endParaRPr>
          </a:p>
          <a:p>
            <a:pPr marL="342900" indent="-342900" algn="just">
              <a:spcAft>
                <a:spcPts val="900"/>
              </a:spcAft>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リスクの由来別に、統計値に基づく指標値を設定し、</a:t>
            </a:r>
            <a:r>
              <a:rPr lang="ja-JP" altLang="en-US" sz="2400" b="1" dirty="0">
                <a:latin typeface="メイリオ" panose="020B0604030504040204" pitchFamily="50" charset="-128"/>
                <a:ea typeface="メイリオ" panose="020B0604030504040204" pitchFamily="50" charset="-128"/>
              </a:rPr>
              <a:t>リスクレベルやその空間分布、時間推移を評価</a:t>
            </a:r>
            <a:r>
              <a:rPr lang="ja-JP" altLang="en-US" sz="2400" dirty="0">
                <a:latin typeface="メイリオ" panose="020B0604030504040204" pitchFamily="50" charset="-128"/>
                <a:ea typeface="メイリオ" panose="020B0604030504040204" pitchFamily="50" charset="-128"/>
              </a:rPr>
              <a:t>した</a:t>
            </a:r>
            <a:endParaRPr lang="en-US" altLang="ja-JP" sz="2400" dirty="0">
              <a:latin typeface="メイリオ" panose="020B0604030504040204" pitchFamily="50" charset="-128"/>
              <a:ea typeface="メイリオ" panose="020B0604030504040204" pitchFamily="50" charset="-128"/>
            </a:endParaRPr>
          </a:p>
          <a:p>
            <a:pPr marL="342900" indent="-342900" algn="just">
              <a:spcAft>
                <a:spcPts val="900"/>
              </a:spcAft>
              <a:buClr>
                <a:schemeClr val="bg1">
                  <a:lumMod val="50000"/>
                </a:schemeClr>
              </a:buClr>
              <a:buFont typeface="Wingdings" pitchFamily="2" charset="2"/>
              <a:buChar char="l"/>
            </a:pPr>
            <a:r>
              <a:rPr lang="ja-JP" altLang="en-US" sz="2400" b="1" dirty="0">
                <a:latin typeface="メイリオ" panose="020B0604030504040204" pitchFamily="50" charset="-128"/>
                <a:ea typeface="メイリオ" panose="020B0604030504040204" pitchFamily="50" charset="-128"/>
              </a:rPr>
              <a:t>リスクのピークや上下流の時間遅れが表現できていた</a:t>
            </a:r>
            <a:r>
              <a:rPr lang="ja-JP" altLang="en-US" sz="2400" dirty="0">
                <a:latin typeface="メイリオ" panose="020B0604030504040204" pitchFamily="50" charset="-128"/>
                <a:ea typeface="メイリオ" panose="020B0604030504040204" pitchFamily="50" charset="-128"/>
              </a:rPr>
              <a:t>が、結果については</a:t>
            </a:r>
            <a:r>
              <a:rPr lang="ja-JP" altLang="en-US" sz="2400" b="1" dirty="0">
                <a:latin typeface="メイリオ" panose="020B0604030504040204" pitchFamily="50" charset="-128"/>
                <a:ea typeface="メイリオ" panose="020B0604030504040204" pitchFamily="50" charset="-128"/>
              </a:rPr>
              <a:t>引き続き詳細に検証</a:t>
            </a:r>
            <a:r>
              <a:rPr lang="ja-JP" altLang="en-US" sz="2400" dirty="0">
                <a:latin typeface="メイリオ" panose="020B0604030504040204" pitchFamily="50" charset="-128"/>
                <a:ea typeface="メイリオ" panose="020B0604030504040204" pitchFamily="50" charset="-128"/>
              </a:rPr>
              <a:t>する必要がある</a:t>
            </a:r>
            <a:endParaRPr lang="en-US" altLang="ja-JP"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A9917C7-2BCC-473D-A0D8-03CE9CBB4B57}"/>
              </a:ext>
            </a:extLst>
          </p:cNvPr>
          <p:cNvSpPr txBox="1"/>
          <p:nvPr/>
        </p:nvSpPr>
        <p:spPr>
          <a:xfrm>
            <a:off x="357810" y="1196752"/>
            <a:ext cx="5150294" cy="461665"/>
          </a:xfrm>
          <a:prstGeom prst="rect">
            <a:avLst/>
          </a:prstGeom>
          <a:noFill/>
        </p:spPr>
        <p:txBody>
          <a:bodyPr wrap="square" rtlCol="0">
            <a:spAutoFit/>
          </a:bodyPr>
          <a:lstStyle/>
          <a:p>
            <a:pPr algn="l">
              <a:buClr>
                <a:schemeClr val="bg1">
                  <a:lumMod val="50000"/>
                </a:schemeClr>
              </a:buClr>
            </a:pPr>
            <a:r>
              <a:rPr lang="ja-JP" altLang="en-US" sz="2400" b="1" dirty="0">
                <a:latin typeface="メイリオ" panose="020B0604030504040204" pitchFamily="50" charset="-128"/>
                <a:ea typeface="メイリオ" panose="020B0604030504040204" pitchFamily="50" charset="-128"/>
              </a:rPr>
              <a:t>本成果のまとめ</a:t>
            </a:r>
            <a:endParaRPr lang="en-US" altLang="ja-JP" sz="24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7CA3FB0-D8C9-4D2B-8761-C150D5FE3A85}"/>
              </a:ext>
            </a:extLst>
          </p:cNvPr>
          <p:cNvSpPr txBox="1"/>
          <p:nvPr/>
        </p:nvSpPr>
        <p:spPr>
          <a:xfrm>
            <a:off x="357810" y="4725144"/>
            <a:ext cx="2441324" cy="461665"/>
          </a:xfrm>
          <a:prstGeom prst="rect">
            <a:avLst/>
          </a:prstGeom>
          <a:noFill/>
        </p:spPr>
        <p:txBody>
          <a:bodyPr wrap="square" rtlCol="0">
            <a:spAutoFit/>
          </a:bodyPr>
          <a:lstStyle/>
          <a:p>
            <a:pPr algn="l">
              <a:buClr>
                <a:schemeClr val="bg1">
                  <a:lumMod val="50000"/>
                </a:schemeClr>
              </a:buClr>
            </a:pPr>
            <a:r>
              <a:rPr lang="ja-JP" altLang="en-US" sz="2400" b="1" dirty="0">
                <a:latin typeface="メイリオ" panose="020B0604030504040204" pitchFamily="50" charset="-128"/>
                <a:ea typeface="メイリオ" panose="020B0604030504040204" pitchFamily="50" charset="-128"/>
              </a:rPr>
              <a:t>今後の課題</a:t>
            </a:r>
          </a:p>
        </p:txBody>
      </p:sp>
    </p:spTree>
    <p:extLst>
      <p:ext uri="{BB962C8B-B14F-4D97-AF65-F5344CB8AC3E}">
        <p14:creationId xmlns:p14="http://schemas.microsoft.com/office/powerpoint/2010/main" val="137970549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EB26C-B135-4434-BFD5-ABF24775C055}"/>
              </a:ext>
            </a:extLst>
          </p:cNvPr>
          <p:cNvSpPr txBox="1">
            <a:spLocks/>
          </p:cNvSpPr>
          <p:nvPr/>
        </p:nvSpPr>
        <p:spPr>
          <a:xfrm>
            <a:off x="84791" y="203607"/>
            <a:ext cx="6752291" cy="561097"/>
          </a:xfr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3200" b="1" dirty="0">
              <a:solidFill>
                <a:srgbClr val="0070C0"/>
              </a:solidFill>
              <a:latin typeface="+mn-ea"/>
              <a:ea typeface="+mn-ea"/>
            </a:endParaRPr>
          </a:p>
        </p:txBody>
      </p:sp>
      <p:sp>
        <p:nvSpPr>
          <p:cNvPr id="13" name="フリーフォーム 14">
            <a:extLst>
              <a:ext uri="{FF2B5EF4-FFF2-40B4-BE49-F238E27FC236}">
                <a16:creationId xmlns:a16="http://schemas.microsoft.com/office/drawing/2014/main" id="{D012AFF3-A659-4848-AD46-9E6043B6D3EE}"/>
              </a:ext>
            </a:extLst>
          </p:cNvPr>
          <p:cNvSpPr>
            <a:spLocks noChangeAspect="1"/>
          </p:cNvSpPr>
          <p:nvPr/>
        </p:nvSpPr>
        <p:spPr>
          <a:xfrm>
            <a:off x="6114174" y="1630683"/>
            <a:ext cx="685800" cy="57639"/>
          </a:xfrm>
          <a:custGeom>
            <a:avLst/>
            <a:gdLst>
              <a:gd name="connsiteX0" fmla="*/ 457200 w 457200"/>
              <a:gd name="connsiteY0" fmla="*/ 38426 h 38426"/>
              <a:gd name="connsiteX1" fmla="*/ 160020 w 457200"/>
              <a:gd name="connsiteY1" fmla="*/ 326 h 38426"/>
              <a:gd name="connsiteX2" fmla="*/ 0 w 457200"/>
              <a:gd name="connsiteY2" fmla="*/ 23186 h 38426"/>
            </a:gdLst>
            <a:ahLst/>
            <a:cxnLst>
              <a:cxn ang="0">
                <a:pos x="connsiteX0" y="connsiteY0"/>
              </a:cxn>
              <a:cxn ang="0">
                <a:pos x="connsiteX1" y="connsiteY1"/>
              </a:cxn>
              <a:cxn ang="0">
                <a:pos x="connsiteX2" y="connsiteY2"/>
              </a:cxn>
            </a:cxnLst>
            <a:rect l="l" t="t" r="r" b="b"/>
            <a:pathLst>
              <a:path w="457200" h="38426">
                <a:moveTo>
                  <a:pt x="457200" y="38426"/>
                </a:moveTo>
                <a:cubicBezTo>
                  <a:pt x="346710" y="20646"/>
                  <a:pt x="236220" y="2866"/>
                  <a:pt x="160020" y="326"/>
                </a:cubicBezTo>
                <a:cubicBezTo>
                  <a:pt x="83820" y="-2214"/>
                  <a:pt x="41910" y="10486"/>
                  <a:pt x="0" y="23186"/>
                </a:cubicBezTo>
              </a:path>
            </a:pathLst>
          </a:custGeom>
          <a:noFill/>
          <a:ln w="69850">
            <a:solidFill>
              <a:schemeClr val="bg1"/>
            </a:solidFill>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フリーフォーム 15">
            <a:extLst>
              <a:ext uri="{FF2B5EF4-FFF2-40B4-BE49-F238E27FC236}">
                <a16:creationId xmlns:a16="http://schemas.microsoft.com/office/drawing/2014/main" id="{580C2CD5-B9CB-455F-9E0B-D6DF691A1DB1}"/>
              </a:ext>
            </a:extLst>
          </p:cNvPr>
          <p:cNvSpPr>
            <a:spLocks noChangeAspect="1"/>
          </p:cNvSpPr>
          <p:nvPr/>
        </p:nvSpPr>
        <p:spPr>
          <a:xfrm rot="11164490">
            <a:off x="6458197" y="4839823"/>
            <a:ext cx="685800" cy="57639"/>
          </a:xfrm>
          <a:custGeom>
            <a:avLst/>
            <a:gdLst>
              <a:gd name="connsiteX0" fmla="*/ 457200 w 457200"/>
              <a:gd name="connsiteY0" fmla="*/ 38426 h 38426"/>
              <a:gd name="connsiteX1" fmla="*/ 160020 w 457200"/>
              <a:gd name="connsiteY1" fmla="*/ 326 h 38426"/>
              <a:gd name="connsiteX2" fmla="*/ 0 w 457200"/>
              <a:gd name="connsiteY2" fmla="*/ 23186 h 38426"/>
            </a:gdLst>
            <a:ahLst/>
            <a:cxnLst>
              <a:cxn ang="0">
                <a:pos x="connsiteX0" y="connsiteY0"/>
              </a:cxn>
              <a:cxn ang="0">
                <a:pos x="connsiteX1" y="connsiteY1"/>
              </a:cxn>
              <a:cxn ang="0">
                <a:pos x="connsiteX2" y="connsiteY2"/>
              </a:cxn>
            </a:cxnLst>
            <a:rect l="l" t="t" r="r" b="b"/>
            <a:pathLst>
              <a:path w="457200" h="38426">
                <a:moveTo>
                  <a:pt x="457200" y="38426"/>
                </a:moveTo>
                <a:cubicBezTo>
                  <a:pt x="346710" y="20646"/>
                  <a:pt x="236220" y="2866"/>
                  <a:pt x="160020" y="326"/>
                </a:cubicBezTo>
                <a:cubicBezTo>
                  <a:pt x="83820" y="-2214"/>
                  <a:pt x="41910" y="10486"/>
                  <a:pt x="0" y="23186"/>
                </a:cubicBezTo>
              </a:path>
            </a:pathLst>
          </a:custGeom>
          <a:noFill/>
          <a:ln w="69850">
            <a:solidFill>
              <a:schemeClr val="bg1"/>
            </a:solidFill>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フリーフォーム 22">
            <a:extLst>
              <a:ext uri="{FF2B5EF4-FFF2-40B4-BE49-F238E27FC236}">
                <a16:creationId xmlns:a16="http://schemas.microsoft.com/office/drawing/2014/main" id="{C3DE8356-C703-41E2-B939-E2C157CAAA88}"/>
              </a:ext>
            </a:extLst>
          </p:cNvPr>
          <p:cNvSpPr>
            <a:spLocks noChangeAspect="1"/>
          </p:cNvSpPr>
          <p:nvPr/>
        </p:nvSpPr>
        <p:spPr>
          <a:xfrm rot="13537601">
            <a:off x="2023477" y="4904767"/>
            <a:ext cx="685800" cy="57639"/>
          </a:xfrm>
          <a:custGeom>
            <a:avLst/>
            <a:gdLst>
              <a:gd name="connsiteX0" fmla="*/ 457200 w 457200"/>
              <a:gd name="connsiteY0" fmla="*/ 38426 h 38426"/>
              <a:gd name="connsiteX1" fmla="*/ 160020 w 457200"/>
              <a:gd name="connsiteY1" fmla="*/ 326 h 38426"/>
              <a:gd name="connsiteX2" fmla="*/ 0 w 457200"/>
              <a:gd name="connsiteY2" fmla="*/ 23186 h 38426"/>
            </a:gdLst>
            <a:ahLst/>
            <a:cxnLst>
              <a:cxn ang="0">
                <a:pos x="connsiteX0" y="connsiteY0"/>
              </a:cxn>
              <a:cxn ang="0">
                <a:pos x="connsiteX1" y="connsiteY1"/>
              </a:cxn>
              <a:cxn ang="0">
                <a:pos x="connsiteX2" y="connsiteY2"/>
              </a:cxn>
            </a:cxnLst>
            <a:rect l="l" t="t" r="r" b="b"/>
            <a:pathLst>
              <a:path w="457200" h="38426">
                <a:moveTo>
                  <a:pt x="457200" y="38426"/>
                </a:moveTo>
                <a:cubicBezTo>
                  <a:pt x="346710" y="20646"/>
                  <a:pt x="236220" y="2866"/>
                  <a:pt x="160020" y="326"/>
                </a:cubicBezTo>
                <a:cubicBezTo>
                  <a:pt x="83820" y="-2214"/>
                  <a:pt x="41910" y="10486"/>
                  <a:pt x="0" y="23186"/>
                </a:cubicBezTo>
              </a:path>
            </a:pathLst>
          </a:custGeom>
          <a:noFill/>
          <a:ln w="69850">
            <a:solidFill>
              <a:schemeClr val="bg1"/>
            </a:solidFill>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フリーフォーム 23">
            <a:extLst>
              <a:ext uri="{FF2B5EF4-FFF2-40B4-BE49-F238E27FC236}">
                <a16:creationId xmlns:a16="http://schemas.microsoft.com/office/drawing/2014/main" id="{9475F2DB-660B-4528-BB0C-190A1EB03923}"/>
              </a:ext>
            </a:extLst>
          </p:cNvPr>
          <p:cNvSpPr>
            <a:spLocks noChangeAspect="1"/>
          </p:cNvSpPr>
          <p:nvPr/>
        </p:nvSpPr>
        <p:spPr>
          <a:xfrm rot="14888529">
            <a:off x="36358" y="4346150"/>
            <a:ext cx="685800" cy="57639"/>
          </a:xfrm>
          <a:custGeom>
            <a:avLst/>
            <a:gdLst>
              <a:gd name="connsiteX0" fmla="*/ 457200 w 457200"/>
              <a:gd name="connsiteY0" fmla="*/ 38426 h 38426"/>
              <a:gd name="connsiteX1" fmla="*/ 160020 w 457200"/>
              <a:gd name="connsiteY1" fmla="*/ 326 h 38426"/>
              <a:gd name="connsiteX2" fmla="*/ 0 w 457200"/>
              <a:gd name="connsiteY2" fmla="*/ 23186 h 38426"/>
            </a:gdLst>
            <a:ahLst/>
            <a:cxnLst>
              <a:cxn ang="0">
                <a:pos x="connsiteX0" y="connsiteY0"/>
              </a:cxn>
              <a:cxn ang="0">
                <a:pos x="connsiteX1" y="connsiteY1"/>
              </a:cxn>
              <a:cxn ang="0">
                <a:pos x="connsiteX2" y="connsiteY2"/>
              </a:cxn>
            </a:cxnLst>
            <a:rect l="l" t="t" r="r" b="b"/>
            <a:pathLst>
              <a:path w="457200" h="38426">
                <a:moveTo>
                  <a:pt x="457200" y="38426"/>
                </a:moveTo>
                <a:cubicBezTo>
                  <a:pt x="346710" y="20646"/>
                  <a:pt x="236220" y="2866"/>
                  <a:pt x="160020" y="326"/>
                </a:cubicBezTo>
                <a:cubicBezTo>
                  <a:pt x="83820" y="-2214"/>
                  <a:pt x="41910" y="10486"/>
                  <a:pt x="0" y="23186"/>
                </a:cubicBezTo>
              </a:path>
            </a:pathLst>
          </a:custGeom>
          <a:noFill/>
          <a:ln w="69850">
            <a:solidFill>
              <a:schemeClr val="bg1"/>
            </a:solidFill>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四角形: 角を丸くする 6">
            <a:extLst>
              <a:ext uri="{FF2B5EF4-FFF2-40B4-BE49-F238E27FC236}">
                <a16:creationId xmlns:a16="http://schemas.microsoft.com/office/drawing/2014/main" id="{BE9D9339-DA7C-4E88-A370-B09AD1559357}"/>
              </a:ext>
            </a:extLst>
          </p:cNvPr>
          <p:cNvSpPr/>
          <p:nvPr/>
        </p:nvSpPr>
        <p:spPr>
          <a:xfrm>
            <a:off x="281710" y="4359881"/>
            <a:ext cx="8590559" cy="869319"/>
          </a:xfrm>
          <a:prstGeom prst="roundRect">
            <a:avLst>
              <a:gd name="adj" fmla="val 673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262EFBB2-0A8D-4189-A4D2-AEEC5FEACA7F}"/>
              </a:ext>
            </a:extLst>
          </p:cNvPr>
          <p:cNvSpPr txBox="1">
            <a:spLocks/>
          </p:cNvSpPr>
          <p:nvPr/>
        </p:nvSpPr>
        <p:spPr>
          <a:xfrm>
            <a:off x="281711" y="133434"/>
            <a:ext cx="5010370" cy="490655"/>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rPr>
              <a:t>研究の背景と目的</a:t>
            </a:r>
          </a:p>
        </p:txBody>
      </p:sp>
      <p:sp>
        <p:nvSpPr>
          <p:cNvPr id="9" name="正方形/長方形 8">
            <a:extLst>
              <a:ext uri="{FF2B5EF4-FFF2-40B4-BE49-F238E27FC236}">
                <a16:creationId xmlns:a16="http://schemas.microsoft.com/office/drawing/2014/main" id="{6AFADEC8-F4BB-4630-97D9-442A489B49E2}"/>
              </a:ext>
            </a:extLst>
          </p:cNvPr>
          <p:cNvSpPr/>
          <p:nvPr/>
        </p:nvSpPr>
        <p:spPr>
          <a:xfrm>
            <a:off x="327079" y="1857366"/>
            <a:ext cx="8846340" cy="1772280"/>
          </a:xfrm>
          <a:prstGeom prst="rect">
            <a:avLst/>
          </a:prstGeom>
          <a:noFill/>
        </p:spPr>
        <p:txBody>
          <a:bodyPr wrap="square">
            <a:spAutoFit/>
          </a:bodyPr>
          <a:lstStyle/>
          <a:p>
            <a:pPr marL="272654" indent="-272654">
              <a:buClr>
                <a:schemeClr val="bg1">
                  <a:lumMod val="50000"/>
                </a:schemeClr>
              </a:buClr>
              <a:buFont typeface="Wingdings" panose="05000000000000000000" pitchFamily="2" charset="2"/>
              <a:buChar char="l"/>
            </a:pPr>
            <a:r>
              <a:rPr lang="ja-JP" altLang="en-US" sz="2100" dirty="0">
                <a:latin typeface="メイリオ" panose="020B0604030504040204" pitchFamily="50" charset="-128"/>
                <a:ea typeface="メイリオ" panose="020B0604030504040204" pitchFamily="50" charset="-128"/>
              </a:rPr>
              <a:t>台風や線状降水帯による</a:t>
            </a:r>
            <a:r>
              <a:rPr lang="ja-JP" altLang="en-US" sz="2100" b="1" dirty="0">
                <a:latin typeface="メイリオ" panose="020B0604030504040204" pitchFamily="50" charset="-128"/>
                <a:ea typeface="メイリオ" panose="020B0604030504040204" pitchFamily="50" charset="-128"/>
              </a:rPr>
              <a:t>豪雨災害の頻発</a:t>
            </a:r>
            <a:endParaRPr lang="en-US" altLang="ja-JP" sz="2100" b="1" dirty="0">
              <a:latin typeface="メイリオ" panose="020B0604030504040204" pitchFamily="50" charset="-128"/>
              <a:ea typeface="メイリオ" panose="020B0604030504040204" pitchFamily="50" charset="-128"/>
            </a:endParaRPr>
          </a:p>
          <a:p>
            <a:pPr marL="685800" lvl="1" indent="-342900">
              <a:buClr>
                <a:schemeClr val="bg1">
                  <a:lumMod val="50000"/>
                </a:schemeClr>
              </a:buClr>
              <a:buFont typeface="Wingdings" panose="05000000000000000000" pitchFamily="2" charset="2"/>
              <a:buChar char="ü"/>
            </a:pPr>
            <a:r>
              <a:rPr lang="ja-JP" altLang="en-US" sz="2100" dirty="0">
                <a:latin typeface="メイリオ" panose="020B0604030504040204" pitchFamily="50" charset="-128"/>
                <a:ea typeface="メイリオ" panose="020B0604030504040204" pitchFamily="50" charset="-128"/>
              </a:rPr>
              <a:t>令和元年台風</a:t>
            </a:r>
            <a:r>
              <a:rPr lang="en-US" altLang="ja-JP" sz="2100" dirty="0">
                <a:latin typeface="メイリオ" panose="020B0604030504040204" pitchFamily="50" charset="-128"/>
                <a:ea typeface="メイリオ" panose="020B0604030504040204" pitchFamily="50" charset="-128"/>
              </a:rPr>
              <a:t>15</a:t>
            </a:r>
            <a:r>
              <a:rPr lang="ja-JP" altLang="en-US" sz="2100" dirty="0">
                <a:latin typeface="メイリオ" panose="020B0604030504040204" pitchFamily="50" charset="-128"/>
                <a:ea typeface="メイリオ" panose="020B0604030504040204" pitchFamily="50" charset="-128"/>
              </a:rPr>
              <a:t>号および台風</a:t>
            </a:r>
            <a:r>
              <a:rPr lang="en-US" altLang="ja-JP" sz="2100" dirty="0">
                <a:latin typeface="メイリオ" panose="020B0604030504040204" pitchFamily="50" charset="-128"/>
                <a:ea typeface="メイリオ" panose="020B0604030504040204" pitchFamily="50" charset="-128"/>
              </a:rPr>
              <a:t>19</a:t>
            </a:r>
            <a:r>
              <a:rPr lang="ja-JP" altLang="en-US" sz="2100" dirty="0">
                <a:latin typeface="メイリオ" panose="020B0604030504040204" pitchFamily="50" charset="-128"/>
                <a:ea typeface="メイリオ" panose="020B0604030504040204" pitchFamily="50" charset="-128"/>
              </a:rPr>
              <a:t>号による災害</a:t>
            </a:r>
            <a:endParaRPr lang="en-US" altLang="ja-JP" sz="2100" dirty="0">
              <a:latin typeface="メイリオ" panose="020B0604030504040204" pitchFamily="50" charset="-128"/>
              <a:ea typeface="メイリオ" panose="020B0604030504040204" pitchFamily="50" charset="-128"/>
            </a:endParaRPr>
          </a:p>
          <a:p>
            <a:pPr marL="685800" lvl="1" indent="-342900">
              <a:buClr>
                <a:schemeClr val="bg1">
                  <a:lumMod val="50000"/>
                </a:schemeClr>
              </a:buClr>
              <a:buFont typeface="Wingdings" panose="05000000000000000000" pitchFamily="2" charset="2"/>
              <a:buChar char="ü"/>
            </a:pPr>
            <a:r>
              <a:rPr lang="ja-JP" altLang="en-US" sz="2100" dirty="0">
                <a:latin typeface="メイリオ" panose="020B0604030504040204" pitchFamily="50" charset="-128"/>
                <a:ea typeface="メイリオ" panose="020B0604030504040204" pitchFamily="50" charset="-128"/>
              </a:rPr>
              <a:t>令和２年７月豪雨災害</a:t>
            </a:r>
            <a:endParaRPr lang="en-US" altLang="ja-JP" sz="2100" dirty="0">
              <a:latin typeface="メイリオ" panose="020B0604030504040204" pitchFamily="50" charset="-128"/>
              <a:ea typeface="メイリオ" panose="020B0604030504040204" pitchFamily="50" charset="-128"/>
            </a:endParaRPr>
          </a:p>
          <a:p>
            <a:pPr marL="685800" lvl="1" indent="-342900">
              <a:buClr>
                <a:schemeClr val="bg1">
                  <a:lumMod val="50000"/>
                </a:schemeClr>
              </a:buClr>
              <a:buFont typeface="Wingdings" panose="05000000000000000000" pitchFamily="2" charset="2"/>
              <a:buChar char="ü"/>
            </a:pPr>
            <a:r>
              <a:rPr lang="ja-JP" altLang="en-US" sz="2100" dirty="0">
                <a:latin typeface="メイリオ" panose="020B0604030504040204" pitchFamily="50" charset="-128"/>
                <a:ea typeface="メイリオ" panose="020B0604030504040204" pitchFamily="50" charset="-128"/>
              </a:rPr>
              <a:t>令和３年</a:t>
            </a:r>
            <a:r>
              <a:rPr lang="en-US" altLang="ja-JP" sz="2100" dirty="0">
                <a:latin typeface="メイリオ" panose="020B0604030504040204" pitchFamily="50" charset="-128"/>
                <a:ea typeface="メイリオ" panose="020B0604030504040204" pitchFamily="50" charset="-128"/>
              </a:rPr>
              <a:t>7</a:t>
            </a:r>
            <a:r>
              <a:rPr lang="ja-JP" altLang="en-US" sz="2100" dirty="0">
                <a:latin typeface="メイリオ" panose="020B0604030504040204" pitchFamily="50" charset="-128"/>
                <a:ea typeface="メイリオ" panose="020B0604030504040204" pitchFamily="50" charset="-128"/>
              </a:rPr>
              <a:t>月、８月の豪雨　　　　など</a:t>
            </a:r>
            <a:endParaRPr lang="en-US" altLang="ja-JP" sz="2100" dirty="0">
              <a:latin typeface="メイリオ" panose="020B0604030504040204" pitchFamily="50" charset="-128"/>
              <a:ea typeface="メイリオ" panose="020B0604030504040204" pitchFamily="50" charset="-128"/>
            </a:endParaRPr>
          </a:p>
          <a:p>
            <a:pPr marL="342900" indent="-342900">
              <a:spcBef>
                <a:spcPts val="450"/>
              </a:spcBef>
              <a:buClr>
                <a:schemeClr val="bg1">
                  <a:lumMod val="50000"/>
                </a:schemeClr>
              </a:buClr>
              <a:buFont typeface="Wingdings" panose="05000000000000000000" pitchFamily="2" charset="2"/>
              <a:buChar char="l"/>
            </a:pPr>
            <a:r>
              <a:rPr lang="ja-JP" altLang="en-US" sz="2100" b="1" dirty="0">
                <a:latin typeface="メイリオ" panose="020B0604030504040204" pitchFamily="50" charset="-128"/>
                <a:ea typeface="メイリオ" panose="020B0604030504040204" pitchFamily="50" charset="-128"/>
              </a:rPr>
              <a:t>気候変動</a:t>
            </a:r>
            <a:r>
              <a:rPr lang="ja-JP" altLang="en-US" sz="2100" dirty="0">
                <a:latin typeface="メイリオ" panose="020B0604030504040204" pitchFamily="50" charset="-128"/>
                <a:ea typeface="メイリオ" panose="020B0604030504040204" pitchFamily="50" charset="-128"/>
              </a:rPr>
              <a:t>により、将来的にもリスクが高まる可能性が「非常に高い」</a:t>
            </a:r>
            <a:endParaRPr lang="en-US" altLang="ja-JP" sz="21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18BA121-4191-4781-99B4-983C1A6DE775}"/>
              </a:ext>
            </a:extLst>
          </p:cNvPr>
          <p:cNvSpPr txBox="1"/>
          <p:nvPr/>
        </p:nvSpPr>
        <p:spPr>
          <a:xfrm>
            <a:off x="365395" y="4419434"/>
            <a:ext cx="8618213" cy="738664"/>
          </a:xfrm>
          <a:prstGeom prst="rect">
            <a:avLst/>
          </a:prstGeom>
          <a:noFill/>
        </p:spPr>
        <p:txBody>
          <a:bodyPr wrap="square" rtlCol="0">
            <a:spAutoFit/>
          </a:bodyPr>
          <a:lstStyle/>
          <a:p>
            <a:pPr marL="272654" indent="-272654">
              <a:buClr>
                <a:schemeClr val="bg1">
                  <a:lumMod val="50000"/>
                </a:schemeClr>
              </a:buClr>
              <a:buFont typeface="Wingdings" panose="05000000000000000000" pitchFamily="2" charset="2"/>
              <a:buChar char="l"/>
            </a:pPr>
            <a:r>
              <a:rPr lang="ja-JP" altLang="en-US" sz="2100" dirty="0">
                <a:latin typeface="メイリオ" panose="020B0604030504040204" pitchFamily="50" charset="-128"/>
                <a:ea typeface="メイリオ" panose="020B0604030504040204" pitchFamily="50" charset="-128"/>
              </a:rPr>
              <a:t>農業分野においても、</a:t>
            </a:r>
            <a:r>
              <a:rPr lang="ja-JP" altLang="en-US" sz="2100" b="1" dirty="0">
                <a:latin typeface="メイリオ" panose="020B0604030504040204" pitchFamily="50" charset="-128"/>
                <a:ea typeface="メイリオ" panose="020B0604030504040204" pitchFamily="50" charset="-128"/>
              </a:rPr>
              <a:t>作物や施設被害につながる大きな課題</a:t>
            </a:r>
            <a:endParaRPr lang="en-US" altLang="ja-JP" sz="2100" dirty="0">
              <a:latin typeface="メイリオ" panose="020B0604030504040204" pitchFamily="50" charset="-128"/>
              <a:ea typeface="メイリオ" panose="020B0604030504040204" pitchFamily="50" charset="-128"/>
            </a:endParaRPr>
          </a:p>
          <a:p>
            <a:pPr marL="272654" indent="-272654">
              <a:buClr>
                <a:schemeClr val="bg1">
                  <a:lumMod val="50000"/>
                </a:schemeClr>
              </a:buClr>
              <a:buFont typeface="Wingdings" panose="05000000000000000000" pitchFamily="2" charset="2"/>
              <a:buChar char="l"/>
            </a:pPr>
            <a:r>
              <a:rPr lang="ja-JP" altLang="en-US" sz="2100" dirty="0">
                <a:latin typeface="メイリオ" panose="020B0604030504040204" pitchFamily="50" charset="-128"/>
                <a:ea typeface="メイリオ" panose="020B0604030504040204" pitchFamily="50" charset="-128"/>
              </a:rPr>
              <a:t>豪雨時には</a:t>
            </a:r>
            <a:r>
              <a:rPr lang="ja-JP" altLang="en-US" sz="2100" b="1" dirty="0">
                <a:latin typeface="メイリオ" panose="020B0604030504040204" pitchFamily="50" charset="-128"/>
                <a:ea typeface="メイリオ" panose="020B0604030504040204" pitchFamily="50" charset="-128"/>
              </a:rPr>
              <a:t>土地改良施設管理者の負担増</a:t>
            </a:r>
            <a:r>
              <a:rPr lang="ja-JP" altLang="en-US" sz="2100" dirty="0">
                <a:latin typeface="メイリオ" panose="020B0604030504040204" pitchFamily="50" charset="-128"/>
                <a:ea typeface="メイリオ" panose="020B0604030504040204" pitchFamily="50" charset="-128"/>
              </a:rPr>
              <a:t>が懸念される</a:t>
            </a:r>
          </a:p>
        </p:txBody>
      </p:sp>
      <p:sp>
        <p:nvSpPr>
          <p:cNvPr id="11" name="矢印: 下 10">
            <a:extLst>
              <a:ext uri="{FF2B5EF4-FFF2-40B4-BE49-F238E27FC236}">
                <a16:creationId xmlns:a16="http://schemas.microsoft.com/office/drawing/2014/main" id="{3EC6FD23-F95A-4344-8CE1-546607396D36}"/>
              </a:ext>
            </a:extLst>
          </p:cNvPr>
          <p:cNvSpPr/>
          <p:nvPr/>
        </p:nvSpPr>
        <p:spPr>
          <a:xfrm>
            <a:off x="4170432" y="3770907"/>
            <a:ext cx="615392" cy="52219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95716BF-25A5-4DEA-9DF2-9DBC3AE7281A}"/>
              </a:ext>
            </a:extLst>
          </p:cNvPr>
          <p:cNvSpPr/>
          <p:nvPr/>
        </p:nvSpPr>
        <p:spPr>
          <a:xfrm>
            <a:off x="327079" y="5882218"/>
            <a:ext cx="8545190" cy="787142"/>
          </a:xfrm>
          <a:prstGeom prst="roundRect">
            <a:avLst>
              <a:gd name="adj" fmla="val 10425"/>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4">
            <a:extLst>
              <a:ext uri="{FF2B5EF4-FFF2-40B4-BE49-F238E27FC236}">
                <a16:creationId xmlns:a16="http://schemas.microsoft.com/office/drawing/2014/main" id="{E801EDF3-8C86-46CE-8C7E-5D9CE35C84A6}"/>
              </a:ext>
            </a:extLst>
          </p:cNvPr>
          <p:cNvSpPr txBox="1">
            <a:spLocks/>
          </p:cNvSpPr>
          <p:nvPr/>
        </p:nvSpPr>
        <p:spPr>
          <a:xfrm>
            <a:off x="430975" y="5983337"/>
            <a:ext cx="8461505" cy="635032"/>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39329" indent="-339329" hangingPunct="0">
              <a:buClr>
                <a:schemeClr val="bg1">
                  <a:lumMod val="50000"/>
                </a:schemeClr>
              </a:buClr>
              <a:buFont typeface="Wingdings" panose="05000000000000000000" pitchFamily="2" charset="2"/>
              <a:buChar char="l"/>
            </a:pPr>
            <a:r>
              <a:rPr lang="ja-JP" altLang="en-US" sz="2100" b="1" dirty="0">
                <a:latin typeface="メイリオ" panose="020B0604030504040204" pitchFamily="50" charset="-128"/>
                <a:ea typeface="メイリオ" panose="020B0604030504040204" pitchFamily="50" charset="-128"/>
                <a:cs typeface="Hiragino Kaku Gothic Pro W3" charset="-128"/>
              </a:rPr>
              <a:t>豪雨災害リスク評価システムの開発と情報配信を目的とする</a:t>
            </a:r>
            <a:endParaRPr lang="en-US" altLang="ja-JP" sz="2100" b="1" dirty="0">
              <a:latin typeface="メイリオ" panose="020B0604030504040204" pitchFamily="50" charset="-128"/>
              <a:ea typeface="メイリオ" panose="020B0604030504040204" pitchFamily="50" charset="-128"/>
              <a:cs typeface="Hiragino Kaku Gothic Pro W3" charset="-128"/>
            </a:endParaRPr>
          </a:p>
          <a:p>
            <a:pPr lvl="1" hangingPunct="0">
              <a:buClr>
                <a:schemeClr val="bg1">
                  <a:lumMod val="50000"/>
                </a:schemeClr>
              </a:buClr>
              <a:buFont typeface="Wingdings" panose="05000000000000000000" pitchFamily="2" charset="2"/>
              <a:buChar char="ü"/>
            </a:pPr>
            <a:r>
              <a:rPr lang="ja-JP" altLang="en-US" sz="1800" dirty="0">
                <a:latin typeface="メイリオ" panose="020B0604030504040204" pitchFamily="50" charset="-128"/>
                <a:ea typeface="メイリオ" panose="020B0604030504040204" pitchFamily="50" charset="-128"/>
                <a:cs typeface="Hiragino Kaku Gothic Pro W3" charset="-128"/>
              </a:rPr>
              <a:t>施設管理者の支援ツールとしての活用を期待</a:t>
            </a:r>
            <a:endParaRPr lang="en-US" altLang="ja-JP" sz="1800" dirty="0">
              <a:latin typeface="メイリオ" panose="020B0604030504040204" pitchFamily="50" charset="-128"/>
              <a:ea typeface="メイリオ" panose="020B0604030504040204" pitchFamily="50" charset="-128"/>
              <a:cs typeface="Hiragino Kaku Gothic Pro W3" charset="-128"/>
            </a:endParaRPr>
          </a:p>
        </p:txBody>
      </p:sp>
      <p:sp>
        <p:nvSpPr>
          <p:cNvPr id="16" name="矢印: 下 15">
            <a:extLst>
              <a:ext uri="{FF2B5EF4-FFF2-40B4-BE49-F238E27FC236}">
                <a16:creationId xmlns:a16="http://schemas.microsoft.com/office/drawing/2014/main" id="{468AD51C-4B50-4589-9E17-941805EC820B}"/>
              </a:ext>
            </a:extLst>
          </p:cNvPr>
          <p:cNvSpPr/>
          <p:nvPr/>
        </p:nvSpPr>
        <p:spPr>
          <a:xfrm>
            <a:off x="4170432" y="5317986"/>
            <a:ext cx="615392" cy="4915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04224B-B7F6-46C3-B3B7-2311C8F49C42}"/>
              </a:ext>
            </a:extLst>
          </p:cNvPr>
          <p:cNvSpPr txBox="1"/>
          <p:nvPr/>
        </p:nvSpPr>
        <p:spPr>
          <a:xfrm>
            <a:off x="148830" y="1343417"/>
            <a:ext cx="5965344"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豪雨災害への対策が課題</a:t>
            </a:r>
          </a:p>
        </p:txBody>
      </p:sp>
    </p:spTree>
    <p:extLst>
      <p:ext uri="{BB962C8B-B14F-4D97-AF65-F5344CB8AC3E}">
        <p14:creationId xmlns:p14="http://schemas.microsoft.com/office/powerpoint/2010/main" val="383694600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21FDC-894B-47BD-854B-1CBFB52EBD72}"/>
              </a:ext>
            </a:extLst>
          </p:cNvPr>
          <p:cNvSpPr txBox="1">
            <a:spLocks/>
          </p:cNvSpPr>
          <p:nvPr/>
        </p:nvSpPr>
        <p:spPr>
          <a:xfrm>
            <a:off x="183508" y="188640"/>
            <a:ext cx="8142638" cy="490655"/>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rPr>
              <a:t>リスク評価システム構成の概要</a:t>
            </a:r>
          </a:p>
        </p:txBody>
      </p:sp>
      <p:pic>
        <p:nvPicPr>
          <p:cNvPr id="3" name="グラフィックス 2">
            <a:extLst>
              <a:ext uri="{FF2B5EF4-FFF2-40B4-BE49-F238E27FC236}">
                <a16:creationId xmlns:a16="http://schemas.microsoft.com/office/drawing/2014/main" id="{6FA30657-6BB5-477C-A5E7-58B7D93110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612" y="1950116"/>
            <a:ext cx="4303541" cy="4152120"/>
          </a:xfrm>
          <a:prstGeom prst="rect">
            <a:avLst/>
          </a:prstGeom>
        </p:spPr>
      </p:pic>
      <p:grpSp>
        <p:nvGrpSpPr>
          <p:cNvPr id="4" name="グループ化 3">
            <a:extLst>
              <a:ext uri="{FF2B5EF4-FFF2-40B4-BE49-F238E27FC236}">
                <a16:creationId xmlns:a16="http://schemas.microsoft.com/office/drawing/2014/main" id="{0DF873F7-A678-41D3-8895-06F255DFDC53}"/>
              </a:ext>
            </a:extLst>
          </p:cNvPr>
          <p:cNvGrpSpPr/>
          <p:nvPr/>
        </p:nvGrpSpPr>
        <p:grpSpPr>
          <a:xfrm>
            <a:off x="4822747" y="1772816"/>
            <a:ext cx="4337974" cy="4128535"/>
            <a:chOff x="6430329" y="960878"/>
            <a:chExt cx="5783965" cy="5504713"/>
          </a:xfrm>
        </p:grpSpPr>
        <p:sp>
          <p:nvSpPr>
            <p:cNvPr id="5" name="四角形: 角を丸くする 4">
              <a:extLst>
                <a:ext uri="{FF2B5EF4-FFF2-40B4-BE49-F238E27FC236}">
                  <a16:creationId xmlns:a16="http://schemas.microsoft.com/office/drawing/2014/main" id="{91E15EF0-A671-411F-8458-B46AAC3D66E2}"/>
                </a:ext>
              </a:extLst>
            </p:cNvPr>
            <p:cNvSpPr/>
            <p:nvPr/>
          </p:nvSpPr>
          <p:spPr>
            <a:xfrm>
              <a:off x="6430329" y="3298068"/>
              <a:ext cx="5591399" cy="3167523"/>
            </a:xfrm>
            <a:prstGeom prst="roundRect">
              <a:avLst>
                <a:gd name="adj" fmla="val 578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C13296A-29EB-482B-A3C6-AA302B767418}"/>
                </a:ext>
              </a:extLst>
            </p:cNvPr>
            <p:cNvSpPr/>
            <p:nvPr/>
          </p:nvSpPr>
          <p:spPr>
            <a:xfrm>
              <a:off x="6430330" y="1428083"/>
              <a:ext cx="5591397" cy="954107"/>
            </a:xfrm>
            <a:prstGeom prst="roundRect">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4663834-0001-432F-A8D6-5132893B76E0}"/>
                </a:ext>
              </a:extLst>
            </p:cNvPr>
            <p:cNvSpPr txBox="1"/>
            <p:nvPr/>
          </p:nvSpPr>
          <p:spPr>
            <a:xfrm>
              <a:off x="6481993" y="1450299"/>
              <a:ext cx="5425629" cy="984885"/>
            </a:xfrm>
            <a:prstGeom prst="rect">
              <a:avLst/>
            </a:prstGeom>
            <a:noFill/>
          </p:spPr>
          <p:txBody>
            <a:bodyPr wrap="square" rtlCol="0">
              <a:spAutoFit/>
            </a:bodyPr>
            <a:lstStyle/>
            <a:p>
              <a:pPr algn="ctr">
                <a:buClr>
                  <a:schemeClr val="bg1">
                    <a:lumMod val="50000"/>
                  </a:schemeClr>
                </a:buClr>
              </a:pPr>
              <a:r>
                <a:rPr lang="ja-JP" altLang="en-US" sz="2100" dirty="0">
                  <a:latin typeface="メイリオ" panose="020B0604030504040204" pitchFamily="50" charset="-128"/>
                  <a:ea typeface="メイリオ" panose="020B0604030504040204" pitchFamily="50" charset="-128"/>
                </a:rPr>
                <a:t>毎時更新され、</a:t>
              </a:r>
              <a:r>
                <a:rPr lang="en-US" altLang="ja-JP" sz="2100" dirty="0">
                  <a:latin typeface="メイリオ" panose="020B0604030504040204" pitchFamily="50" charset="-128"/>
                  <a:ea typeface="メイリオ" panose="020B0604030504040204" pitchFamily="50" charset="-128"/>
                </a:rPr>
                <a:t>15</a:t>
              </a:r>
              <a:r>
                <a:rPr lang="ja-JP" altLang="en-US" sz="2100" dirty="0">
                  <a:latin typeface="メイリオ" panose="020B0604030504040204" pitchFamily="50" charset="-128"/>
                  <a:ea typeface="メイリオ" panose="020B0604030504040204" pitchFamily="50" charset="-128"/>
                </a:rPr>
                <a:t>時間先までのリスク情報を面的に表示</a:t>
              </a:r>
            </a:p>
          </p:txBody>
        </p:sp>
        <p:sp>
          <p:nvSpPr>
            <p:cNvPr id="8" name="テキスト ボックス 7">
              <a:extLst>
                <a:ext uri="{FF2B5EF4-FFF2-40B4-BE49-F238E27FC236}">
                  <a16:creationId xmlns:a16="http://schemas.microsoft.com/office/drawing/2014/main" id="{4D89491F-F6F1-4545-9848-12267F9B9E1E}"/>
                </a:ext>
              </a:extLst>
            </p:cNvPr>
            <p:cNvSpPr txBox="1"/>
            <p:nvPr/>
          </p:nvSpPr>
          <p:spPr>
            <a:xfrm>
              <a:off x="8576762" y="960878"/>
              <a:ext cx="1651000" cy="553997"/>
            </a:xfrm>
            <a:prstGeom prst="rect">
              <a:avLst/>
            </a:prstGeom>
            <a:noFill/>
          </p:spPr>
          <p:txBody>
            <a:bodyPr wrap="square" rtlCol="0">
              <a:spAutoFit/>
            </a:bodyPr>
            <a:lstStyle/>
            <a:p>
              <a:pPr algn="l">
                <a:buClr>
                  <a:schemeClr val="bg1">
                    <a:lumMod val="50000"/>
                  </a:schemeClr>
                </a:buClr>
              </a:pPr>
              <a:r>
                <a:rPr lang="ja-JP" altLang="en-US" sz="2100" b="1" dirty="0">
                  <a:latin typeface="メイリオ" panose="020B0604030504040204" pitchFamily="50" charset="-128"/>
                  <a:ea typeface="メイリオ" panose="020B0604030504040204" pitchFamily="50" charset="-128"/>
                </a:rPr>
                <a:t>特　徴</a:t>
              </a:r>
            </a:p>
          </p:txBody>
        </p:sp>
        <p:sp>
          <p:nvSpPr>
            <p:cNvPr id="9" name="テキスト ボックス 8">
              <a:extLst>
                <a:ext uri="{FF2B5EF4-FFF2-40B4-BE49-F238E27FC236}">
                  <a16:creationId xmlns:a16="http://schemas.microsoft.com/office/drawing/2014/main" id="{3B148D91-77EE-4F01-B0B0-D4B542672EF1}"/>
                </a:ext>
              </a:extLst>
            </p:cNvPr>
            <p:cNvSpPr txBox="1"/>
            <p:nvPr/>
          </p:nvSpPr>
          <p:spPr>
            <a:xfrm>
              <a:off x="6443032" y="3827860"/>
              <a:ext cx="5771262" cy="1169551"/>
            </a:xfrm>
            <a:prstGeom prst="rect">
              <a:avLst/>
            </a:prstGeom>
            <a:noFill/>
          </p:spPr>
          <p:txBody>
            <a:bodyPr wrap="square" rtlCol="0">
              <a:spAutoFit/>
            </a:bodyPr>
            <a:lstStyle/>
            <a:p>
              <a:pPr marL="257175" indent="-257175">
                <a:buClr>
                  <a:schemeClr val="bg1">
                    <a:lumMod val="50000"/>
                  </a:schemeClr>
                </a:buClr>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cs typeface="Hiragino Kaku Gothic Pro W3" charset="-128"/>
                </a:rPr>
                <a:t>レーダーアメダス解析雨量（観測値）</a:t>
              </a:r>
              <a:endParaRPr lang="en-US" altLang="ja-JP" dirty="0">
                <a:latin typeface="メイリオ" panose="020B0604030504040204" pitchFamily="50" charset="-128"/>
                <a:ea typeface="メイリオ" panose="020B0604030504040204" pitchFamily="50" charset="-128"/>
                <a:cs typeface="Hiragino Kaku Gothic Pro W3" charset="-128"/>
              </a:endParaRPr>
            </a:p>
            <a:p>
              <a:pPr marL="257175" indent="-257175">
                <a:buClr>
                  <a:schemeClr val="bg1">
                    <a:lumMod val="50000"/>
                  </a:schemeClr>
                </a:buClr>
                <a:buFont typeface="Wingdings" panose="05000000000000000000" pitchFamily="2" charset="2"/>
                <a:buChar char="l"/>
              </a:pPr>
              <a:r>
                <a:rPr lang="ja-JP" altLang="en-US" b="1" dirty="0">
                  <a:latin typeface="メイリオ" panose="020B0604030504040204" pitchFamily="50" charset="-128"/>
                  <a:ea typeface="メイリオ" panose="020B0604030504040204" pitchFamily="50" charset="-128"/>
                  <a:cs typeface="Hiragino Kaku Gothic Pro W3" charset="-128"/>
                </a:rPr>
                <a:t>降水短時間予報（予測値）</a:t>
              </a:r>
              <a:endParaRPr lang="en-US" altLang="ja-JP" b="1" dirty="0">
                <a:latin typeface="メイリオ" panose="020B0604030504040204" pitchFamily="50" charset="-128"/>
                <a:ea typeface="メイリオ" panose="020B0604030504040204" pitchFamily="50" charset="-128"/>
                <a:cs typeface="Hiragino Kaku Gothic Pro W3" charset="-128"/>
              </a:endParaRPr>
            </a:p>
            <a:p>
              <a:pPr marL="557213" lvl="1" indent="-214313">
                <a:buClr>
                  <a:schemeClr val="bg1">
                    <a:lumMod val="50000"/>
                  </a:schemeClr>
                </a:buClr>
                <a:buFont typeface="Wingdings" panose="05000000000000000000" pitchFamily="2" charset="2"/>
                <a:buChar char="ü"/>
              </a:pPr>
              <a:r>
                <a:rPr lang="en-US" altLang="ja-JP" sz="1500" dirty="0">
                  <a:latin typeface="メイリオ" panose="020B0604030504040204" pitchFamily="50" charset="-128"/>
                  <a:ea typeface="メイリオ" panose="020B0604030504040204" pitchFamily="50" charset="-128"/>
                  <a:cs typeface="Hiragino Kaku Gothic Pro W3" charset="-128"/>
                </a:rPr>
                <a:t>15</a:t>
              </a:r>
              <a:r>
                <a:rPr lang="ja-JP" altLang="en-US" sz="1500" dirty="0">
                  <a:latin typeface="メイリオ" panose="020B0604030504040204" pitchFamily="50" charset="-128"/>
                  <a:ea typeface="メイリオ" panose="020B0604030504040204" pitchFamily="50" charset="-128"/>
                  <a:cs typeface="Hiragino Kaku Gothic Pro W3" charset="-128"/>
                </a:rPr>
                <a:t>時間先までの時間単位の雨量データ</a:t>
              </a:r>
              <a:endParaRPr lang="en-US" altLang="ja-JP" sz="1500" dirty="0">
                <a:latin typeface="メイリオ" panose="020B0604030504040204" pitchFamily="50" charset="-128"/>
                <a:ea typeface="メイリオ" panose="020B0604030504040204" pitchFamily="50" charset="-128"/>
                <a:cs typeface="Hiragino Kaku Gothic Pro W3" charset="-128"/>
              </a:endParaRPr>
            </a:p>
          </p:txBody>
        </p:sp>
        <p:sp>
          <p:nvSpPr>
            <p:cNvPr id="10" name="テキスト ボックス 9">
              <a:extLst>
                <a:ext uri="{FF2B5EF4-FFF2-40B4-BE49-F238E27FC236}">
                  <a16:creationId xmlns:a16="http://schemas.microsoft.com/office/drawing/2014/main" id="{CE6E7351-FCB2-4138-A0FB-A73D8A7B4921}"/>
                </a:ext>
              </a:extLst>
            </p:cNvPr>
            <p:cNvSpPr txBox="1"/>
            <p:nvPr/>
          </p:nvSpPr>
          <p:spPr>
            <a:xfrm>
              <a:off x="6443032" y="5623670"/>
              <a:ext cx="5771262" cy="800219"/>
            </a:xfrm>
            <a:prstGeom prst="rect">
              <a:avLst/>
            </a:prstGeom>
            <a:noFill/>
          </p:spPr>
          <p:txBody>
            <a:bodyPr wrap="square" rtlCol="0">
              <a:spAutoFit/>
            </a:bodyPr>
            <a:lstStyle/>
            <a:p>
              <a:pPr marL="257175" indent="-257175">
                <a:buClr>
                  <a:schemeClr val="bg1">
                    <a:lumMod val="50000"/>
                  </a:schemeClr>
                </a:buClr>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cs typeface="Hiragino Kaku Gothic Pro W3" charset="-128"/>
                </a:rPr>
                <a:t>メッシュ農業気象データ（農研機構）</a:t>
              </a:r>
              <a:endParaRPr lang="en-US" altLang="ja-JP" dirty="0">
                <a:latin typeface="メイリオ" panose="020B0604030504040204" pitchFamily="50" charset="-128"/>
                <a:ea typeface="メイリオ" panose="020B0604030504040204" pitchFamily="50" charset="-128"/>
                <a:cs typeface="Hiragino Kaku Gothic Pro W3" charset="-128"/>
              </a:endParaRPr>
            </a:p>
            <a:p>
              <a:pPr marL="557213" lvl="1" indent="-214313">
                <a:buClr>
                  <a:schemeClr val="bg1">
                    <a:lumMod val="50000"/>
                  </a:schemeClr>
                </a:buClr>
                <a:buFont typeface="Wingdings" panose="05000000000000000000" pitchFamily="2" charset="2"/>
                <a:buChar char="ü"/>
              </a:pPr>
              <a:r>
                <a:rPr lang="ja-JP" altLang="en-US" sz="1500" dirty="0">
                  <a:latin typeface="メイリオ" panose="020B0604030504040204" pitchFamily="50" charset="-128"/>
                  <a:ea typeface="メイリオ" panose="020B0604030504040204" pitchFamily="50" charset="-128"/>
                  <a:cs typeface="Hiragino Kaku Gothic Pro W3" charset="-128"/>
                </a:rPr>
                <a:t>気温、風速、日射量等の観測／推定値</a:t>
              </a:r>
              <a:endParaRPr lang="en-US" altLang="ja-JP" sz="1500" dirty="0">
                <a:latin typeface="メイリオ" panose="020B0604030504040204" pitchFamily="50" charset="-128"/>
                <a:ea typeface="メイリオ" panose="020B0604030504040204" pitchFamily="50" charset="-128"/>
                <a:cs typeface="Hiragino Kaku Gothic Pro W3" charset="-128"/>
              </a:endParaRPr>
            </a:p>
          </p:txBody>
        </p:sp>
        <p:sp>
          <p:nvSpPr>
            <p:cNvPr id="11" name="テキスト ボックス 10">
              <a:extLst>
                <a:ext uri="{FF2B5EF4-FFF2-40B4-BE49-F238E27FC236}">
                  <a16:creationId xmlns:a16="http://schemas.microsoft.com/office/drawing/2014/main" id="{FD06877C-139E-49CA-8FCE-5B68B3A71358}"/>
                </a:ext>
              </a:extLst>
            </p:cNvPr>
            <p:cNvSpPr txBox="1"/>
            <p:nvPr/>
          </p:nvSpPr>
          <p:spPr>
            <a:xfrm>
              <a:off x="7288077" y="2819617"/>
              <a:ext cx="3813450" cy="553997"/>
            </a:xfrm>
            <a:prstGeom prst="rect">
              <a:avLst/>
            </a:prstGeom>
            <a:noFill/>
          </p:spPr>
          <p:txBody>
            <a:bodyPr wrap="square" rtlCol="0">
              <a:spAutoFit/>
            </a:bodyPr>
            <a:lstStyle/>
            <a:p>
              <a:pPr algn="ctr">
                <a:buClr>
                  <a:schemeClr val="bg1">
                    <a:lumMod val="50000"/>
                  </a:schemeClr>
                </a:buClr>
              </a:pPr>
              <a:r>
                <a:rPr lang="ja-JP" altLang="en-US" sz="2100" b="1" dirty="0">
                  <a:latin typeface="メイリオ" panose="020B0604030504040204" pitchFamily="50" charset="-128"/>
                  <a:ea typeface="メイリオ" panose="020B0604030504040204" pitchFamily="50" charset="-128"/>
                </a:rPr>
                <a:t>使用する気象データ</a:t>
              </a:r>
            </a:p>
          </p:txBody>
        </p:sp>
        <p:sp>
          <p:nvSpPr>
            <p:cNvPr id="12" name="テキスト ボックス 11">
              <a:extLst>
                <a:ext uri="{FF2B5EF4-FFF2-40B4-BE49-F238E27FC236}">
                  <a16:creationId xmlns:a16="http://schemas.microsoft.com/office/drawing/2014/main" id="{34FF60EA-CDF2-4D7E-8828-43B283DEA801}"/>
                </a:ext>
              </a:extLst>
            </p:cNvPr>
            <p:cNvSpPr txBox="1"/>
            <p:nvPr/>
          </p:nvSpPr>
          <p:spPr>
            <a:xfrm>
              <a:off x="6489705" y="3444341"/>
              <a:ext cx="2443911" cy="492443"/>
            </a:xfrm>
            <a:prstGeom prst="rect">
              <a:avLst/>
            </a:prstGeom>
            <a:noFill/>
          </p:spPr>
          <p:txBody>
            <a:bodyPr wrap="square" rtlCol="0">
              <a:spAutoFit/>
            </a:bodyPr>
            <a:lstStyle/>
            <a:p>
              <a:pPr>
                <a:buClr>
                  <a:schemeClr val="bg1">
                    <a:lumMod val="50000"/>
                  </a:schemeClr>
                </a:buClr>
              </a:pPr>
              <a:r>
                <a:rPr lang="ja-JP" altLang="en-US" b="1" dirty="0">
                  <a:latin typeface="メイリオ" panose="020B0604030504040204" pitchFamily="50" charset="-128"/>
                  <a:ea typeface="メイリオ" panose="020B0604030504040204" pitchFamily="50" charset="-128"/>
                </a:rPr>
                <a:t>降水量</a:t>
              </a:r>
            </a:p>
          </p:txBody>
        </p:sp>
        <p:sp>
          <p:nvSpPr>
            <p:cNvPr id="13" name="テキスト ボックス 12">
              <a:extLst>
                <a:ext uri="{FF2B5EF4-FFF2-40B4-BE49-F238E27FC236}">
                  <a16:creationId xmlns:a16="http://schemas.microsoft.com/office/drawing/2014/main" id="{CC26670B-FDC8-45F6-A7F6-8D8B85DE872C}"/>
                </a:ext>
              </a:extLst>
            </p:cNvPr>
            <p:cNvSpPr txBox="1"/>
            <p:nvPr/>
          </p:nvSpPr>
          <p:spPr>
            <a:xfrm>
              <a:off x="6527805" y="5226159"/>
              <a:ext cx="2443911" cy="492443"/>
            </a:xfrm>
            <a:prstGeom prst="rect">
              <a:avLst/>
            </a:prstGeom>
            <a:noFill/>
          </p:spPr>
          <p:txBody>
            <a:bodyPr wrap="square" rtlCol="0">
              <a:spAutoFit/>
            </a:bodyPr>
            <a:lstStyle/>
            <a:p>
              <a:pPr>
                <a:buClr>
                  <a:schemeClr val="bg1">
                    <a:lumMod val="50000"/>
                  </a:schemeClr>
                </a:buClr>
              </a:pPr>
              <a:r>
                <a:rPr lang="ja-JP" altLang="en-US" b="1" dirty="0">
                  <a:latin typeface="メイリオ" panose="020B0604030504040204" pitchFamily="50" charset="-128"/>
                  <a:ea typeface="メイリオ" panose="020B0604030504040204" pitchFamily="50" charset="-128"/>
                </a:rPr>
                <a:t>その他</a:t>
              </a:r>
            </a:p>
          </p:txBody>
        </p:sp>
      </p:grpSp>
      <p:grpSp>
        <p:nvGrpSpPr>
          <p:cNvPr id="14" name="グループ化 13">
            <a:extLst>
              <a:ext uri="{FF2B5EF4-FFF2-40B4-BE49-F238E27FC236}">
                <a16:creationId xmlns:a16="http://schemas.microsoft.com/office/drawing/2014/main" id="{D87151A5-0037-460D-B550-8E48ECB6E0A0}"/>
              </a:ext>
            </a:extLst>
          </p:cNvPr>
          <p:cNvGrpSpPr/>
          <p:nvPr/>
        </p:nvGrpSpPr>
        <p:grpSpPr>
          <a:xfrm>
            <a:off x="5115591" y="2104858"/>
            <a:ext cx="3872212" cy="4032429"/>
            <a:chOff x="12448067" y="-111114"/>
            <a:chExt cx="5649995" cy="5883770"/>
          </a:xfrm>
        </p:grpSpPr>
        <p:pic>
          <p:nvPicPr>
            <p:cNvPr id="15" name="図 14">
              <a:extLst>
                <a:ext uri="{FF2B5EF4-FFF2-40B4-BE49-F238E27FC236}">
                  <a16:creationId xmlns:a16="http://schemas.microsoft.com/office/drawing/2014/main" id="{665AA880-E676-4BCF-AB70-4C7DA92244F8}"/>
                </a:ext>
              </a:extLst>
            </p:cNvPr>
            <p:cNvPicPr>
              <a:picLocks noChangeAspect="1"/>
            </p:cNvPicPr>
            <p:nvPr/>
          </p:nvPicPr>
          <p:blipFill>
            <a:blip r:embed="rId4"/>
            <a:stretch>
              <a:fillRect/>
            </a:stretch>
          </p:blipFill>
          <p:spPr>
            <a:xfrm>
              <a:off x="12448067" y="-111114"/>
              <a:ext cx="5649995" cy="4986607"/>
            </a:xfrm>
            <a:prstGeom prst="rect">
              <a:avLst/>
            </a:prstGeom>
          </p:spPr>
        </p:pic>
        <p:sp>
          <p:nvSpPr>
            <p:cNvPr id="16" name="テキスト ボックス 15">
              <a:extLst>
                <a:ext uri="{FF2B5EF4-FFF2-40B4-BE49-F238E27FC236}">
                  <a16:creationId xmlns:a16="http://schemas.microsoft.com/office/drawing/2014/main" id="{181F70B3-5177-40DF-A3C3-C3F95F71C10A}"/>
                </a:ext>
              </a:extLst>
            </p:cNvPr>
            <p:cNvSpPr txBox="1"/>
            <p:nvPr/>
          </p:nvSpPr>
          <p:spPr>
            <a:xfrm>
              <a:off x="13729100" y="4829586"/>
              <a:ext cx="3543300" cy="943070"/>
            </a:xfrm>
            <a:prstGeom prst="rect">
              <a:avLst/>
            </a:prstGeom>
            <a:noFill/>
          </p:spPr>
          <p:txBody>
            <a:bodyPr wrap="square" rtlCol="0">
              <a:spAutoFit/>
            </a:bodyPr>
            <a:lstStyle/>
            <a:p>
              <a:pPr algn="ctr">
                <a:buClr>
                  <a:schemeClr val="bg1">
                    <a:lumMod val="50000"/>
                  </a:schemeClr>
                </a:buClr>
              </a:pPr>
              <a:r>
                <a:rPr lang="ja-JP" altLang="en-US" sz="2100" dirty="0">
                  <a:latin typeface="メイリオ" panose="020B0604030504040204" pitchFamily="50" charset="-128"/>
                  <a:ea typeface="メイリオ" panose="020B0604030504040204" pitchFamily="50" charset="-128"/>
                </a:rPr>
                <a:t>配信画面イメージ</a:t>
              </a:r>
              <a:endParaRPr lang="en-US" altLang="ja-JP" sz="2100" dirty="0">
                <a:latin typeface="メイリオ" panose="020B0604030504040204" pitchFamily="50" charset="-128"/>
                <a:ea typeface="メイリオ" panose="020B0604030504040204" pitchFamily="50" charset="-128"/>
              </a:endParaRPr>
            </a:p>
            <a:p>
              <a:pPr algn="ctr">
                <a:buClr>
                  <a:schemeClr val="bg1">
                    <a:lumMod val="50000"/>
                  </a:schemeClr>
                </a:buClr>
              </a:pPr>
              <a:r>
                <a:rPr lang="ja-JP" altLang="en-US" sz="1500" dirty="0">
                  <a:latin typeface="メイリオ" panose="020B0604030504040204" pitchFamily="50" charset="-128"/>
                  <a:ea typeface="メイリオ" panose="020B0604030504040204" pitchFamily="50" charset="-128"/>
                </a:rPr>
                <a:t>（開発中）</a:t>
              </a:r>
              <a:endParaRPr lang="ja-JP" altLang="en-US" sz="2100" dirty="0">
                <a:latin typeface="メイリオ" panose="020B0604030504040204" pitchFamily="50" charset="-128"/>
                <a:ea typeface="メイリオ" panose="020B0604030504040204" pitchFamily="50" charset="-128"/>
              </a:endParaRPr>
            </a:p>
          </p:txBody>
        </p:sp>
      </p:grpSp>
      <p:sp>
        <p:nvSpPr>
          <p:cNvPr id="17" name="テキスト ボックス 16">
            <a:extLst>
              <a:ext uri="{FF2B5EF4-FFF2-40B4-BE49-F238E27FC236}">
                <a16:creationId xmlns:a16="http://schemas.microsoft.com/office/drawing/2014/main" id="{F0BA3752-F25F-4A94-AD65-9E4F1022C9D0}"/>
              </a:ext>
            </a:extLst>
          </p:cNvPr>
          <p:cNvSpPr txBox="1"/>
          <p:nvPr/>
        </p:nvSpPr>
        <p:spPr>
          <a:xfrm>
            <a:off x="183508" y="1168048"/>
            <a:ext cx="5112568"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システムの特徴</a:t>
            </a:r>
          </a:p>
        </p:txBody>
      </p:sp>
    </p:spTree>
    <p:extLst>
      <p:ext uri="{BB962C8B-B14F-4D97-AF65-F5344CB8AC3E}">
        <p14:creationId xmlns:p14="http://schemas.microsoft.com/office/powerpoint/2010/main" val="20755969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193FA98-5BCB-4301-BE22-88C1D02E113B}"/>
              </a:ext>
            </a:extLst>
          </p:cNvPr>
          <p:cNvGrpSpPr/>
          <p:nvPr/>
        </p:nvGrpSpPr>
        <p:grpSpPr>
          <a:xfrm>
            <a:off x="5833229" y="1556792"/>
            <a:ext cx="3211569" cy="4543574"/>
            <a:chOff x="7657004" y="624052"/>
            <a:chExt cx="4282092" cy="6058098"/>
          </a:xfrm>
        </p:grpSpPr>
        <p:pic>
          <p:nvPicPr>
            <p:cNvPr id="3" name="Picture 2" descr="E:\study\AOJapan\研究のメモ\地理データ処理\5kmメッシュ発生\map\疑似河道網(利根川).png">
              <a:extLst>
                <a:ext uri="{FF2B5EF4-FFF2-40B4-BE49-F238E27FC236}">
                  <a16:creationId xmlns:a16="http://schemas.microsoft.com/office/drawing/2014/main" id="{CB6C6315-028D-44B5-9374-4EB02BB9BBCF}"/>
                </a:ext>
              </a:extLst>
            </p:cNvPr>
            <p:cNvPicPr>
              <a:picLocks noChangeAspect="1" noChangeArrowheads="1"/>
            </p:cNvPicPr>
            <p:nvPr/>
          </p:nvPicPr>
          <p:blipFill>
            <a:blip r:embed="rId2" cstate="print"/>
            <a:srcRect/>
            <a:stretch>
              <a:fillRect/>
            </a:stretch>
          </p:blipFill>
          <p:spPr bwMode="auto">
            <a:xfrm>
              <a:off x="7657004" y="624052"/>
              <a:ext cx="4282092" cy="6058098"/>
            </a:xfrm>
            <a:prstGeom prst="rect">
              <a:avLst/>
            </a:prstGeom>
            <a:noFill/>
          </p:spPr>
        </p:pic>
        <p:sp>
          <p:nvSpPr>
            <p:cNvPr id="4" name="正方形/長方形 3">
              <a:extLst>
                <a:ext uri="{FF2B5EF4-FFF2-40B4-BE49-F238E27FC236}">
                  <a16:creationId xmlns:a16="http://schemas.microsoft.com/office/drawing/2014/main" id="{2FA4D926-325C-44DF-9914-B109A4E763AB}"/>
                </a:ext>
              </a:extLst>
            </p:cNvPr>
            <p:cNvSpPr/>
            <p:nvPr/>
          </p:nvSpPr>
          <p:spPr>
            <a:xfrm>
              <a:off x="7772400" y="716415"/>
              <a:ext cx="4051300" cy="5804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タイトル 1">
            <a:extLst>
              <a:ext uri="{FF2B5EF4-FFF2-40B4-BE49-F238E27FC236}">
                <a16:creationId xmlns:a16="http://schemas.microsoft.com/office/drawing/2014/main" id="{3FE805CC-FDEF-43A3-A5D6-436EB23CB928}"/>
              </a:ext>
            </a:extLst>
          </p:cNvPr>
          <p:cNvSpPr txBox="1">
            <a:spLocks/>
          </p:cNvSpPr>
          <p:nvPr/>
        </p:nvSpPr>
        <p:spPr>
          <a:xfrm>
            <a:off x="78843" y="196177"/>
            <a:ext cx="6365365" cy="490655"/>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rPr>
              <a:t>システムに用いる流出モデル</a:t>
            </a:r>
          </a:p>
        </p:txBody>
      </p:sp>
      <p:pic>
        <p:nvPicPr>
          <p:cNvPr id="6" name="図 5">
            <a:extLst>
              <a:ext uri="{FF2B5EF4-FFF2-40B4-BE49-F238E27FC236}">
                <a16:creationId xmlns:a16="http://schemas.microsoft.com/office/drawing/2014/main" id="{0335A798-E136-40F1-9DB4-3203DFFD2396}"/>
              </a:ext>
            </a:extLst>
          </p:cNvPr>
          <p:cNvPicPr>
            <a:picLocks noChangeAspect="1"/>
          </p:cNvPicPr>
          <p:nvPr/>
        </p:nvPicPr>
        <p:blipFill>
          <a:blip r:embed="rId3"/>
          <a:stretch>
            <a:fillRect/>
          </a:stretch>
        </p:blipFill>
        <p:spPr>
          <a:xfrm>
            <a:off x="196578" y="1605398"/>
            <a:ext cx="3539537" cy="2539157"/>
          </a:xfrm>
          <a:prstGeom prst="rect">
            <a:avLst/>
          </a:prstGeom>
        </p:spPr>
      </p:pic>
      <p:sp>
        <p:nvSpPr>
          <p:cNvPr id="7" name="矢印: 五方向 6">
            <a:extLst>
              <a:ext uri="{FF2B5EF4-FFF2-40B4-BE49-F238E27FC236}">
                <a16:creationId xmlns:a16="http://schemas.microsoft.com/office/drawing/2014/main" id="{FC577032-9EFE-4156-B055-69B00374F8EB}"/>
              </a:ext>
            </a:extLst>
          </p:cNvPr>
          <p:cNvSpPr/>
          <p:nvPr/>
        </p:nvSpPr>
        <p:spPr>
          <a:xfrm>
            <a:off x="3851237" y="2802564"/>
            <a:ext cx="1965161" cy="637309"/>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A61833F-13DA-4CC0-A765-8300CE0BD1F4}"/>
              </a:ext>
            </a:extLst>
          </p:cNvPr>
          <p:cNvSpPr txBox="1"/>
          <p:nvPr/>
        </p:nvSpPr>
        <p:spPr>
          <a:xfrm>
            <a:off x="3773978" y="2895104"/>
            <a:ext cx="1932731" cy="553998"/>
          </a:xfrm>
          <a:prstGeom prst="rect">
            <a:avLst/>
          </a:prstGeom>
          <a:noFill/>
        </p:spPr>
        <p:txBody>
          <a:bodyPr wrap="square" rtlCol="0">
            <a:spAutoFit/>
          </a:bodyPr>
          <a:lstStyle/>
          <a:p>
            <a:pPr algn="ctr"/>
            <a:r>
              <a:rPr lang="ja-JP" altLang="en-US" sz="1500" dirty="0">
                <a:latin typeface="メイリオ" pitchFamily="50" charset="-128"/>
                <a:ea typeface="メイリオ" pitchFamily="50" charset="-128"/>
                <a:cs typeface="Arial" panose="020B0604020202020204" pitchFamily="34" charset="0"/>
              </a:rPr>
              <a:t>全国に</a:t>
            </a:r>
            <a:r>
              <a:rPr lang="en-US" altLang="ja-JP" sz="1500" dirty="0">
                <a:latin typeface="メイリオ" pitchFamily="50" charset="-128"/>
                <a:ea typeface="メイリオ" pitchFamily="50" charset="-128"/>
                <a:cs typeface="Arial" panose="020B0604020202020204" pitchFamily="34" charset="0"/>
              </a:rPr>
              <a:t>5km</a:t>
            </a:r>
            <a:r>
              <a:rPr lang="ja-JP" altLang="en-US" sz="1500" dirty="0">
                <a:latin typeface="メイリオ" pitchFamily="50" charset="-128"/>
                <a:ea typeface="メイリオ" pitchFamily="50" charset="-128"/>
                <a:cs typeface="Arial" panose="020B0604020202020204" pitchFamily="34" charset="0"/>
              </a:rPr>
              <a:t>メッシュ単位で適用</a:t>
            </a:r>
          </a:p>
        </p:txBody>
      </p:sp>
      <p:sp>
        <p:nvSpPr>
          <p:cNvPr id="9" name="テキスト ボックス 8">
            <a:extLst>
              <a:ext uri="{FF2B5EF4-FFF2-40B4-BE49-F238E27FC236}">
                <a16:creationId xmlns:a16="http://schemas.microsoft.com/office/drawing/2014/main" id="{AA84C894-2875-4723-B480-EDFD7DB5062D}"/>
              </a:ext>
            </a:extLst>
          </p:cNvPr>
          <p:cNvSpPr txBox="1"/>
          <p:nvPr/>
        </p:nvSpPr>
        <p:spPr>
          <a:xfrm>
            <a:off x="7302633" y="5738324"/>
            <a:ext cx="1807931" cy="323165"/>
          </a:xfrm>
          <a:prstGeom prst="rect">
            <a:avLst/>
          </a:prstGeom>
          <a:noFill/>
        </p:spPr>
        <p:txBody>
          <a:bodyPr wrap="square" rtlCol="0">
            <a:spAutoFit/>
          </a:bodyPr>
          <a:lstStyle/>
          <a:p>
            <a:r>
              <a:rPr lang="en-US" altLang="ja-JP" sz="1500" dirty="0">
                <a:latin typeface="メイリオ" pitchFamily="50" charset="-128"/>
                <a:ea typeface="メイリオ" pitchFamily="50" charset="-128"/>
                <a:cs typeface="Arial" panose="020B0604020202020204" pitchFamily="34" charset="0"/>
              </a:rPr>
              <a:t>*16272</a:t>
            </a:r>
            <a:r>
              <a:rPr lang="ja-JP" altLang="en-US" sz="1500" dirty="0">
                <a:latin typeface="メイリオ" pitchFamily="50" charset="-128"/>
                <a:ea typeface="メイリオ" pitchFamily="50" charset="-128"/>
                <a:cs typeface="Arial" panose="020B0604020202020204" pitchFamily="34" charset="0"/>
              </a:rPr>
              <a:t>メッシュ</a:t>
            </a:r>
          </a:p>
        </p:txBody>
      </p:sp>
      <p:sp>
        <p:nvSpPr>
          <p:cNvPr id="10" name="テキスト ボックス 9">
            <a:extLst>
              <a:ext uri="{FF2B5EF4-FFF2-40B4-BE49-F238E27FC236}">
                <a16:creationId xmlns:a16="http://schemas.microsoft.com/office/drawing/2014/main" id="{8E71BA92-F959-4B72-9E29-1DAB34745993}"/>
              </a:ext>
            </a:extLst>
          </p:cNvPr>
          <p:cNvSpPr txBox="1"/>
          <p:nvPr/>
        </p:nvSpPr>
        <p:spPr>
          <a:xfrm>
            <a:off x="78843" y="4323359"/>
            <a:ext cx="5708980" cy="2539157"/>
          </a:xfrm>
          <a:prstGeom prst="rect">
            <a:avLst/>
          </a:prstGeom>
          <a:noFill/>
        </p:spPr>
        <p:txBody>
          <a:bodyPr wrap="square" rtlCol="0">
            <a:spAutoFit/>
          </a:bodyPr>
          <a:lstStyle/>
          <a:p>
            <a:pPr marL="342900" indent="-342900">
              <a:spcAft>
                <a:spcPts val="900"/>
              </a:spcAft>
              <a:buClr>
                <a:schemeClr val="bg1">
                  <a:lumMod val="50000"/>
                </a:schemeClr>
              </a:buClr>
              <a:buFont typeface="Wingdings" panose="05000000000000000000" pitchFamily="2" charset="2"/>
              <a:buChar char="l"/>
            </a:pPr>
            <a:r>
              <a:rPr lang="ja-JP" altLang="en-US" sz="2400" b="1" dirty="0">
                <a:latin typeface="メイリオ" pitchFamily="50" charset="-128"/>
                <a:ea typeface="メイリオ" pitchFamily="50" charset="-128"/>
                <a:cs typeface="Arial" panose="020B0604020202020204" pitchFamily="34" charset="0"/>
              </a:rPr>
              <a:t>農工研で開発した分布型水循環モデル</a:t>
            </a:r>
            <a:r>
              <a:rPr lang="ja-JP" altLang="en-US" sz="2400" dirty="0">
                <a:latin typeface="メイリオ" pitchFamily="50" charset="-128"/>
                <a:ea typeface="メイリオ" pitchFamily="50" charset="-128"/>
                <a:cs typeface="Arial" panose="020B0604020202020204" pitchFamily="34" charset="0"/>
              </a:rPr>
              <a:t>を全国に適用</a:t>
            </a:r>
            <a:endParaRPr lang="en-US" altLang="ja-JP" sz="2400" dirty="0">
              <a:latin typeface="メイリオ" pitchFamily="50" charset="-128"/>
              <a:ea typeface="メイリオ" pitchFamily="50" charset="-128"/>
              <a:cs typeface="Arial" panose="020B0604020202020204" pitchFamily="34" charset="0"/>
            </a:endParaRPr>
          </a:p>
          <a:p>
            <a:pPr marL="342900" indent="-342900">
              <a:spcAft>
                <a:spcPts val="900"/>
              </a:spcAft>
              <a:buClr>
                <a:schemeClr val="bg1">
                  <a:lumMod val="50000"/>
                </a:schemeClr>
              </a:buClr>
              <a:buFont typeface="Wingdings" panose="05000000000000000000" pitchFamily="2" charset="2"/>
              <a:buChar char="l"/>
            </a:pPr>
            <a:r>
              <a:rPr lang="ja-JP" altLang="en-US" sz="2400" dirty="0">
                <a:latin typeface="メイリオ" pitchFamily="50" charset="-128"/>
                <a:ea typeface="メイリオ" pitchFamily="50" charset="-128"/>
                <a:cs typeface="Arial" panose="020B0604020202020204" pitchFamily="34" charset="0"/>
              </a:rPr>
              <a:t>河川流量はキネマティックウェーブ法で追跡する</a:t>
            </a:r>
            <a:endParaRPr lang="en-US" altLang="ja-JP" sz="2400" dirty="0">
              <a:latin typeface="メイリオ" pitchFamily="50" charset="-128"/>
              <a:ea typeface="メイリオ" pitchFamily="50" charset="-128"/>
              <a:cs typeface="Arial" panose="020B0604020202020204" pitchFamily="34" charset="0"/>
            </a:endParaRPr>
          </a:p>
          <a:p>
            <a:pPr marL="342900" indent="-342900">
              <a:spcAft>
                <a:spcPts val="900"/>
              </a:spcAft>
              <a:buClr>
                <a:schemeClr val="bg1">
                  <a:lumMod val="50000"/>
                </a:schemeClr>
              </a:buClr>
              <a:buFont typeface="Wingdings" panose="05000000000000000000" pitchFamily="2" charset="2"/>
              <a:buChar char="l"/>
            </a:pPr>
            <a:r>
              <a:rPr lang="ja-JP" altLang="en-US" sz="2400" dirty="0">
                <a:latin typeface="メイリオ" pitchFamily="50" charset="-128"/>
                <a:ea typeface="メイリオ" pitchFamily="50" charset="-128"/>
                <a:cs typeface="Arial" panose="020B0604020202020204" pitchFamily="34" charset="0"/>
              </a:rPr>
              <a:t>計算は</a:t>
            </a:r>
            <a:r>
              <a:rPr lang="en-US" altLang="ja-JP" sz="2400" b="1" dirty="0">
                <a:latin typeface="メイリオ" pitchFamily="50" charset="-128"/>
                <a:ea typeface="メイリオ" pitchFamily="50" charset="-128"/>
                <a:cs typeface="Arial" panose="020B0604020202020204" pitchFamily="34" charset="0"/>
              </a:rPr>
              <a:t>1</a:t>
            </a:r>
            <a:r>
              <a:rPr lang="ja-JP" altLang="en-US" sz="2400" b="1" dirty="0">
                <a:latin typeface="メイリオ" pitchFamily="50" charset="-128"/>
                <a:ea typeface="メイリオ" pitchFamily="50" charset="-128"/>
                <a:cs typeface="Arial" panose="020B0604020202020204" pitchFamily="34" charset="0"/>
              </a:rPr>
              <a:t>時間単位</a:t>
            </a:r>
            <a:r>
              <a:rPr lang="ja-JP" altLang="en-US" sz="2400" dirty="0">
                <a:latin typeface="メイリオ" pitchFamily="50" charset="-128"/>
                <a:ea typeface="メイリオ" pitchFamily="50" charset="-128"/>
                <a:cs typeface="Arial" panose="020B0604020202020204" pitchFamily="34" charset="0"/>
              </a:rPr>
              <a:t>で実施し、毎時更新される</a:t>
            </a:r>
            <a:endParaRPr lang="en-US" altLang="ja-JP" sz="2400" dirty="0">
              <a:latin typeface="メイリオ" pitchFamily="50" charset="-128"/>
              <a:ea typeface="メイリオ"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10E0E231-B3E3-49FD-9477-FCAF7B58DBF4}"/>
              </a:ext>
            </a:extLst>
          </p:cNvPr>
          <p:cNvSpPr txBox="1"/>
          <p:nvPr/>
        </p:nvSpPr>
        <p:spPr>
          <a:xfrm>
            <a:off x="105136" y="1082178"/>
            <a:ext cx="5112568"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評価モデルは？</a:t>
            </a:r>
            <a:endParaRPr kumimoji="1" lang="en-US" altLang="ja-JP"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879534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C33471-6521-42B1-A1E7-31B8BC6F45BC}"/>
              </a:ext>
            </a:extLst>
          </p:cNvPr>
          <p:cNvSpPr txBox="1">
            <a:spLocks/>
          </p:cNvSpPr>
          <p:nvPr/>
        </p:nvSpPr>
        <p:spPr>
          <a:xfrm>
            <a:off x="405682" y="142257"/>
            <a:ext cx="6203389" cy="654206"/>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rPr>
              <a:t>由来別のリスク指標の設定</a:t>
            </a:r>
          </a:p>
        </p:txBody>
      </p:sp>
      <p:sp>
        <p:nvSpPr>
          <p:cNvPr id="3" name="テキスト ボックス 2">
            <a:extLst>
              <a:ext uri="{FF2B5EF4-FFF2-40B4-BE49-F238E27FC236}">
                <a16:creationId xmlns:a16="http://schemas.microsoft.com/office/drawing/2014/main" id="{41210520-E2F8-47B2-83B4-BE61A9EC4C7D}"/>
              </a:ext>
            </a:extLst>
          </p:cNvPr>
          <p:cNvSpPr txBox="1"/>
          <p:nvPr/>
        </p:nvSpPr>
        <p:spPr>
          <a:xfrm>
            <a:off x="0" y="1168284"/>
            <a:ext cx="2873214" cy="784830"/>
          </a:xfrm>
          <a:prstGeom prst="rect">
            <a:avLst/>
          </a:prstGeom>
          <a:noFill/>
        </p:spPr>
        <p:txBody>
          <a:bodyPr wrap="square" rtlCol="0">
            <a:spAutoFit/>
          </a:bodyPr>
          <a:lstStyle/>
          <a:p>
            <a:pPr algn="ctr"/>
            <a:r>
              <a:rPr lang="ja-JP" altLang="en-US" sz="2400" b="1" dirty="0">
                <a:latin typeface="メイリオ" pitchFamily="50" charset="-128"/>
                <a:ea typeface="メイリオ" pitchFamily="50" charset="-128"/>
                <a:cs typeface="Arial" panose="020B0604020202020204" pitchFamily="34" charset="0"/>
              </a:rPr>
              <a:t>外水リスク指標</a:t>
            </a:r>
            <a:endParaRPr lang="en-US" altLang="ja-JP" sz="2400" b="1" dirty="0">
              <a:latin typeface="メイリオ" pitchFamily="50" charset="-128"/>
              <a:ea typeface="メイリオ" pitchFamily="50" charset="-128"/>
              <a:cs typeface="Arial" panose="020B0604020202020204" pitchFamily="34" charset="0"/>
            </a:endParaRPr>
          </a:p>
          <a:p>
            <a:pPr algn="ctr"/>
            <a:r>
              <a:rPr lang="ja-JP" altLang="en-US" sz="2100" dirty="0">
                <a:latin typeface="メイリオ" pitchFamily="50" charset="-128"/>
                <a:ea typeface="メイリオ" pitchFamily="50" charset="-128"/>
                <a:cs typeface="Arial" panose="020B0604020202020204" pitchFamily="34" charset="0"/>
              </a:rPr>
              <a:t>（外水氾濫の危険度）</a:t>
            </a:r>
          </a:p>
        </p:txBody>
      </p:sp>
      <p:sp>
        <p:nvSpPr>
          <p:cNvPr id="4" name="テキスト ボックス 3">
            <a:extLst>
              <a:ext uri="{FF2B5EF4-FFF2-40B4-BE49-F238E27FC236}">
                <a16:creationId xmlns:a16="http://schemas.microsoft.com/office/drawing/2014/main" id="{76D405A8-E2B9-4AEB-9D2B-10198E4F24A5}"/>
              </a:ext>
            </a:extLst>
          </p:cNvPr>
          <p:cNvSpPr txBox="1"/>
          <p:nvPr/>
        </p:nvSpPr>
        <p:spPr>
          <a:xfrm>
            <a:off x="3566618" y="1196752"/>
            <a:ext cx="5354084" cy="415498"/>
          </a:xfrm>
          <a:prstGeom prst="rect">
            <a:avLst/>
          </a:prstGeom>
          <a:noFill/>
        </p:spPr>
        <p:txBody>
          <a:bodyPr wrap="square" rtlCol="0">
            <a:spAutoFit/>
          </a:bodyPr>
          <a:lstStyle/>
          <a:p>
            <a:r>
              <a:rPr lang="ja-JP" altLang="en-US" sz="2100" dirty="0">
                <a:latin typeface="メイリオ" pitchFamily="50" charset="-128"/>
                <a:ea typeface="メイリオ" pitchFamily="50" charset="-128"/>
                <a:cs typeface="Arial" panose="020B0604020202020204" pitchFamily="34" charset="0"/>
              </a:rPr>
              <a:t>メッシュ毎に得られる</a:t>
            </a:r>
            <a:r>
              <a:rPr lang="ja-JP" altLang="en-US" sz="2100" b="1" dirty="0">
                <a:solidFill>
                  <a:srgbClr val="FF5050"/>
                </a:solidFill>
                <a:latin typeface="メイリオ" pitchFamily="50" charset="-128"/>
                <a:ea typeface="メイリオ" pitchFamily="50" charset="-128"/>
                <a:cs typeface="Arial" panose="020B0604020202020204" pitchFamily="34" charset="0"/>
              </a:rPr>
              <a:t>流量値</a:t>
            </a:r>
            <a:r>
              <a:rPr lang="ja-JP" altLang="en-US" sz="2100" dirty="0">
                <a:latin typeface="メイリオ" pitchFamily="50" charset="-128"/>
                <a:ea typeface="メイリオ" pitchFamily="50" charset="-128"/>
                <a:cs typeface="Arial" panose="020B0604020202020204" pitchFamily="34" charset="0"/>
              </a:rPr>
              <a:t>を使用</a:t>
            </a:r>
          </a:p>
        </p:txBody>
      </p:sp>
      <p:sp>
        <p:nvSpPr>
          <p:cNvPr id="5" name="矢印: 右 4">
            <a:extLst>
              <a:ext uri="{FF2B5EF4-FFF2-40B4-BE49-F238E27FC236}">
                <a16:creationId xmlns:a16="http://schemas.microsoft.com/office/drawing/2014/main" id="{CA15DD2D-ACC4-44CD-8245-4CE6194659D2}"/>
              </a:ext>
            </a:extLst>
          </p:cNvPr>
          <p:cNvSpPr/>
          <p:nvPr/>
        </p:nvSpPr>
        <p:spPr>
          <a:xfrm>
            <a:off x="2853702" y="1274631"/>
            <a:ext cx="533400" cy="38372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00"/>
          </a:p>
        </p:txBody>
      </p:sp>
      <p:sp>
        <p:nvSpPr>
          <p:cNvPr id="6" name="テキスト ボックス 5">
            <a:extLst>
              <a:ext uri="{FF2B5EF4-FFF2-40B4-BE49-F238E27FC236}">
                <a16:creationId xmlns:a16="http://schemas.microsoft.com/office/drawing/2014/main" id="{F9579BD9-7343-4F31-924F-AB9F178C0943}"/>
              </a:ext>
            </a:extLst>
          </p:cNvPr>
          <p:cNvSpPr txBox="1"/>
          <p:nvPr/>
        </p:nvSpPr>
        <p:spPr>
          <a:xfrm>
            <a:off x="-79384" y="2204864"/>
            <a:ext cx="2954858" cy="784830"/>
          </a:xfrm>
          <a:prstGeom prst="rect">
            <a:avLst/>
          </a:prstGeom>
          <a:noFill/>
        </p:spPr>
        <p:txBody>
          <a:bodyPr wrap="square" rtlCol="0">
            <a:spAutoFit/>
          </a:bodyPr>
          <a:lstStyle/>
          <a:p>
            <a:pPr algn="ctr"/>
            <a:r>
              <a:rPr lang="ja-JP" altLang="en-US" sz="2400" b="1" dirty="0">
                <a:latin typeface="メイリオ" pitchFamily="50" charset="-128"/>
                <a:ea typeface="メイリオ" pitchFamily="50" charset="-128"/>
                <a:cs typeface="Arial" panose="020B0604020202020204" pitchFamily="34" charset="0"/>
              </a:rPr>
              <a:t>内水リスク指標</a:t>
            </a:r>
            <a:endParaRPr lang="en-US" altLang="ja-JP" sz="2400" b="1" dirty="0">
              <a:latin typeface="メイリオ" pitchFamily="50" charset="-128"/>
              <a:ea typeface="メイリオ" pitchFamily="50" charset="-128"/>
              <a:cs typeface="Arial" panose="020B0604020202020204" pitchFamily="34" charset="0"/>
            </a:endParaRPr>
          </a:p>
          <a:p>
            <a:pPr algn="ctr"/>
            <a:r>
              <a:rPr lang="ja-JP" altLang="en-US" sz="2100" dirty="0">
                <a:latin typeface="メイリオ" pitchFamily="50" charset="-128"/>
                <a:ea typeface="メイリオ" pitchFamily="50" charset="-128"/>
                <a:cs typeface="Arial" panose="020B0604020202020204" pitchFamily="34" charset="0"/>
              </a:rPr>
              <a:t>（内水氾濫の危険度）</a:t>
            </a:r>
          </a:p>
        </p:txBody>
      </p:sp>
      <p:sp>
        <p:nvSpPr>
          <p:cNvPr id="7" name="テキスト ボックス 6">
            <a:extLst>
              <a:ext uri="{FF2B5EF4-FFF2-40B4-BE49-F238E27FC236}">
                <a16:creationId xmlns:a16="http://schemas.microsoft.com/office/drawing/2014/main" id="{8F73566E-9D87-4C66-96D0-B99EE9E62E3D}"/>
              </a:ext>
            </a:extLst>
          </p:cNvPr>
          <p:cNvSpPr txBox="1"/>
          <p:nvPr/>
        </p:nvSpPr>
        <p:spPr>
          <a:xfrm>
            <a:off x="3582947" y="2221414"/>
            <a:ext cx="5085617" cy="415498"/>
          </a:xfrm>
          <a:prstGeom prst="rect">
            <a:avLst/>
          </a:prstGeom>
          <a:noFill/>
        </p:spPr>
        <p:txBody>
          <a:bodyPr wrap="square" rtlCol="0">
            <a:spAutoFit/>
          </a:bodyPr>
          <a:lstStyle/>
          <a:p>
            <a:r>
              <a:rPr lang="ja-JP" altLang="en-US" sz="2100" dirty="0">
                <a:latin typeface="メイリオ" pitchFamily="50" charset="-128"/>
                <a:ea typeface="メイリオ" pitchFamily="50" charset="-128"/>
                <a:cs typeface="Arial" panose="020B0604020202020204" pitchFamily="34" charset="0"/>
              </a:rPr>
              <a:t>メッシュ毎に得られる</a:t>
            </a:r>
            <a:r>
              <a:rPr lang="ja-JP" altLang="en-US" sz="2100" b="1" dirty="0">
                <a:solidFill>
                  <a:srgbClr val="FF5050"/>
                </a:solidFill>
                <a:latin typeface="メイリオ" pitchFamily="50" charset="-128"/>
                <a:ea typeface="メイリオ" pitchFamily="50" charset="-128"/>
                <a:cs typeface="Arial" panose="020B0604020202020204" pitchFamily="34" charset="0"/>
              </a:rPr>
              <a:t>雨量値</a:t>
            </a:r>
            <a:r>
              <a:rPr lang="ja-JP" altLang="en-US" sz="2100" dirty="0">
                <a:latin typeface="メイリオ" pitchFamily="50" charset="-128"/>
                <a:ea typeface="メイリオ" pitchFamily="50" charset="-128"/>
                <a:cs typeface="Arial" panose="020B0604020202020204" pitchFamily="34" charset="0"/>
              </a:rPr>
              <a:t>を使用</a:t>
            </a:r>
          </a:p>
        </p:txBody>
      </p:sp>
      <p:sp>
        <p:nvSpPr>
          <p:cNvPr id="8" name="矢印: 右 7">
            <a:extLst>
              <a:ext uri="{FF2B5EF4-FFF2-40B4-BE49-F238E27FC236}">
                <a16:creationId xmlns:a16="http://schemas.microsoft.com/office/drawing/2014/main" id="{C763D217-80B3-45EF-B67B-F7C81C8B0D46}"/>
              </a:ext>
            </a:extLst>
          </p:cNvPr>
          <p:cNvSpPr/>
          <p:nvPr/>
        </p:nvSpPr>
        <p:spPr>
          <a:xfrm>
            <a:off x="2870031" y="2313721"/>
            <a:ext cx="533400" cy="38372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00"/>
          </a:p>
        </p:txBody>
      </p:sp>
      <p:sp>
        <p:nvSpPr>
          <p:cNvPr id="9" name="テキスト ボックス 8">
            <a:extLst>
              <a:ext uri="{FF2B5EF4-FFF2-40B4-BE49-F238E27FC236}">
                <a16:creationId xmlns:a16="http://schemas.microsoft.com/office/drawing/2014/main" id="{1E7F593F-1316-464C-A333-6670B36F363E}"/>
              </a:ext>
            </a:extLst>
          </p:cNvPr>
          <p:cNvSpPr txBox="1"/>
          <p:nvPr/>
        </p:nvSpPr>
        <p:spPr>
          <a:xfrm>
            <a:off x="3663343" y="1615439"/>
            <a:ext cx="3821500" cy="369332"/>
          </a:xfrm>
          <a:prstGeom prst="rect">
            <a:avLst/>
          </a:prstGeom>
          <a:noFill/>
        </p:spPr>
        <p:txBody>
          <a:bodyPr wrap="square" rtlCol="0">
            <a:spAutoFit/>
          </a:bodyPr>
          <a:lstStyle/>
          <a:p>
            <a:pPr marL="342900" indent="-342900">
              <a:buClr>
                <a:schemeClr val="bg1">
                  <a:lumMod val="50000"/>
                </a:schemeClr>
              </a:buClr>
              <a:buFont typeface="Wingdings" panose="05000000000000000000" pitchFamily="2" charset="2"/>
              <a:buChar char="l"/>
            </a:pPr>
            <a:r>
              <a:rPr lang="ja-JP" altLang="en-US" dirty="0">
                <a:latin typeface="メイリオ" pitchFamily="50" charset="-128"/>
                <a:ea typeface="メイリオ" pitchFamily="50" charset="-128"/>
                <a:cs typeface="Arial" panose="020B0604020202020204" pitchFamily="34" charset="0"/>
              </a:rPr>
              <a:t>リスクを評価する時点の値</a:t>
            </a:r>
          </a:p>
        </p:txBody>
      </p:sp>
      <p:sp>
        <p:nvSpPr>
          <p:cNvPr id="10" name="テキスト ボックス 9">
            <a:extLst>
              <a:ext uri="{FF2B5EF4-FFF2-40B4-BE49-F238E27FC236}">
                <a16:creationId xmlns:a16="http://schemas.microsoft.com/office/drawing/2014/main" id="{CF38DAE2-70EF-41FF-AC42-8BE95591D016}"/>
              </a:ext>
            </a:extLst>
          </p:cNvPr>
          <p:cNvSpPr txBox="1"/>
          <p:nvPr/>
        </p:nvSpPr>
        <p:spPr>
          <a:xfrm>
            <a:off x="3663343" y="2609647"/>
            <a:ext cx="5661185" cy="369332"/>
          </a:xfrm>
          <a:prstGeom prst="rect">
            <a:avLst/>
          </a:prstGeom>
          <a:noFill/>
        </p:spPr>
        <p:txBody>
          <a:bodyPr wrap="square" rtlCol="0">
            <a:spAutoFit/>
          </a:bodyPr>
          <a:lstStyle/>
          <a:p>
            <a:pPr marL="342900" indent="-342900">
              <a:buClr>
                <a:schemeClr val="bg1">
                  <a:lumMod val="50000"/>
                </a:schemeClr>
              </a:buClr>
              <a:buFont typeface="Wingdings" panose="05000000000000000000" pitchFamily="2" charset="2"/>
              <a:buChar char="l"/>
            </a:pPr>
            <a:r>
              <a:rPr lang="ja-JP" altLang="en-US" dirty="0">
                <a:latin typeface="メイリオ" pitchFamily="50" charset="-128"/>
                <a:ea typeface="メイリオ" pitchFamily="50" charset="-128"/>
                <a:cs typeface="Arial" panose="020B0604020202020204" pitchFamily="34" charset="0"/>
              </a:rPr>
              <a:t>リスクを評価する時点から</a:t>
            </a:r>
            <a:r>
              <a:rPr lang="ja-JP" altLang="en-US" b="1" dirty="0">
                <a:latin typeface="メイリオ" pitchFamily="50" charset="-128"/>
                <a:ea typeface="メイリオ" pitchFamily="50" charset="-128"/>
                <a:cs typeface="Arial" panose="020B0604020202020204" pitchFamily="34" charset="0"/>
              </a:rPr>
              <a:t>過去</a:t>
            </a:r>
            <a:r>
              <a:rPr lang="en-US" altLang="ja-JP" b="1" dirty="0">
                <a:latin typeface="メイリオ" pitchFamily="50" charset="-128"/>
                <a:ea typeface="メイリオ" pitchFamily="50" charset="-128"/>
                <a:cs typeface="Arial" panose="020B0604020202020204" pitchFamily="34" charset="0"/>
              </a:rPr>
              <a:t>24</a:t>
            </a:r>
            <a:r>
              <a:rPr lang="ja-JP" altLang="en-US" b="1" dirty="0">
                <a:latin typeface="メイリオ" pitchFamily="50" charset="-128"/>
                <a:ea typeface="メイリオ" pitchFamily="50" charset="-128"/>
                <a:cs typeface="Arial" panose="020B0604020202020204" pitchFamily="34" charset="0"/>
              </a:rPr>
              <a:t>時間の累積値</a:t>
            </a:r>
          </a:p>
        </p:txBody>
      </p:sp>
      <p:pic>
        <p:nvPicPr>
          <p:cNvPr id="11" name="グラフィックス 10">
            <a:extLst>
              <a:ext uri="{FF2B5EF4-FFF2-40B4-BE49-F238E27FC236}">
                <a16:creationId xmlns:a16="http://schemas.microsoft.com/office/drawing/2014/main" id="{BB7D7290-47AB-4450-9354-DF5FCE6A7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8680" y="3388628"/>
            <a:ext cx="4384564" cy="2742768"/>
          </a:xfrm>
          <a:prstGeom prst="rect">
            <a:avLst/>
          </a:prstGeom>
        </p:spPr>
      </p:pic>
      <p:pic>
        <p:nvPicPr>
          <p:cNvPr id="12" name="図 11">
            <a:extLst>
              <a:ext uri="{FF2B5EF4-FFF2-40B4-BE49-F238E27FC236}">
                <a16:creationId xmlns:a16="http://schemas.microsoft.com/office/drawing/2014/main" id="{F0C63CD3-089D-43FF-A063-B30D1A6BAC8F}"/>
              </a:ext>
            </a:extLst>
          </p:cNvPr>
          <p:cNvPicPr>
            <a:picLocks noChangeAspect="1"/>
          </p:cNvPicPr>
          <p:nvPr/>
        </p:nvPicPr>
        <p:blipFill>
          <a:blip r:embed="rId4"/>
          <a:stretch>
            <a:fillRect/>
          </a:stretch>
        </p:blipFill>
        <p:spPr>
          <a:xfrm>
            <a:off x="276082" y="3461929"/>
            <a:ext cx="4295918" cy="2682817"/>
          </a:xfrm>
          <a:prstGeom prst="rect">
            <a:avLst/>
          </a:prstGeom>
        </p:spPr>
      </p:pic>
      <p:sp>
        <p:nvSpPr>
          <p:cNvPr id="13" name="テキスト ボックス 12">
            <a:extLst>
              <a:ext uri="{FF2B5EF4-FFF2-40B4-BE49-F238E27FC236}">
                <a16:creationId xmlns:a16="http://schemas.microsoft.com/office/drawing/2014/main" id="{353D9533-F996-43EF-9C2E-4C7E1A27936C}"/>
              </a:ext>
            </a:extLst>
          </p:cNvPr>
          <p:cNvSpPr txBox="1"/>
          <p:nvPr/>
        </p:nvSpPr>
        <p:spPr>
          <a:xfrm>
            <a:off x="3088127" y="5502617"/>
            <a:ext cx="494046" cy="461665"/>
          </a:xfrm>
          <a:prstGeom prst="rect">
            <a:avLst/>
          </a:prstGeom>
          <a:solidFill>
            <a:schemeClr val="bg1">
              <a:lumMod val="95000"/>
            </a:schemeClr>
          </a:solidFill>
          <a:ln>
            <a:solidFill>
              <a:srgbClr val="FF0000"/>
            </a:solidFill>
          </a:ln>
        </p:spPr>
        <p:txBody>
          <a:bodyPr wrap="non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外</a:t>
            </a:r>
          </a:p>
        </p:txBody>
      </p:sp>
      <p:sp>
        <p:nvSpPr>
          <p:cNvPr id="14" name="テキスト ボックス 13">
            <a:extLst>
              <a:ext uri="{FF2B5EF4-FFF2-40B4-BE49-F238E27FC236}">
                <a16:creationId xmlns:a16="http://schemas.microsoft.com/office/drawing/2014/main" id="{96B1681C-8A27-435E-9C71-E34A65CFF5A6}"/>
              </a:ext>
            </a:extLst>
          </p:cNvPr>
          <p:cNvSpPr txBox="1"/>
          <p:nvPr/>
        </p:nvSpPr>
        <p:spPr>
          <a:xfrm>
            <a:off x="827300" y="4639071"/>
            <a:ext cx="494046" cy="461665"/>
          </a:xfrm>
          <a:prstGeom prst="rect">
            <a:avLst/>
          </a:prstGeom>
          <a:solidFill>
            <a:schemeClr val="bg1">
              <a:lumMod val="95000"/>
            </a:schemeClr>
          </a:solidFill>
          <a:ln>
            <a:solidFill>
              <a:srgbClr val="00B0F0"/>
            </a:solidFill>
          </a:ln>
        </p:spPr>
        <p:txBody>
          <a:bodyPr wrap="none" rtlCol="0">
            <a:spAutoFit/>
          </a:bodyPr>
          <a:lstStyle/>
          <a:p>
            <a:r>
              <a:rPr lang="ja-JP" altLang="en-US" sz="2400" b="1" dirty="0">
                <a:solidFill>
                  <a:srgbClr val="00B0F0"/>
                </a:solidFill>
                <a:latin typeface="ＭＳ Ｐゴシック" panose="020B0600070205080204" pitchFamily="50" charset="-128"/>
                <a:ea typeface="ＭＳ Ｐゴシック" panose="020B0600070205080204" pitchFamily="50" charset="-128"/>
              </a:rPr>
              <a:t>内</a:t>
            </a:r>
          </a:p>
        </p:txBody>
      </p:sp>
      <p:sp>
        <p:nvSpPr>
          <p:cNvPr id="15" name="テキスト ボックス 14">
            <a:extLst>
              <a:ext uri="{FF2B5EF4-FFF2-40B4-BE49-F238E27FC236}">
                <a16:creationId xmlns:a16="http://schemas.microsoft.com/office/drawing/2014/main" id="{DDD7D5BB-CF9E-433D-B05C-3CA8990844CC}"/>
              </a:ext>
            </a:extLst>
          </p:cNvPr>
          <p:cNvSpPr txBox="1"/>
          <p:nvPr/>
        </p:nvSpPr>
        <p:spPr>
          <a:xfrm>
            <a:off x="2121101" y="3743788"/>
            <a:ext cx="612560" cy="323165"/>
          </a:xfrm>
          <a:prstGeom prst="rect">
            <a:avLst/>
          </a:prstGeom>
          <a:noFill/>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河川</a:t>
            </a:r>
          </a:p>
        </p:txBody>
      </p:sp>
      <p:sp>
        <p:nvSpPr>
          <p:cNvPr id="16" name="テキスト ボックス 15">
            <a:extLst>
              <a:ext uri="{FF2B5EF4-FFF2-40B4-BE49-F238E27FC236}">
                <a16:creationId xmlns:a16="http://schemas.microsoft.com/office/drawing/2014/main" id="{D374EEC6-5F7B-4CA1-8C09-328E2B6D53F5}"/>
              </a:ext>
            </a:extLst>
          </p:cNvPr>
          <p:cNvSpPr txBox="1"/>
          <p:nvPr/>
        </p:nvSpPr>
        <p:spPr>
          <a:xfrm>
            <a:off x="827300" y="5307094"/>
            <a:ext cx="824220" cy="323165"/>
          </a:xfrm>
          <a:prstGeom prst="rect">
            <a:avLst/>
          </a:prstGeom>
          <a:noFill/>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排水路</a:t>
            </a:r>
          </a:p>
        </p:txBody>
      </p:sp>
      <p:sp>
        <p:nvSpPr>
          <p:cNvPr id="17" name="乗算記号 16">
            <a:extLst>
              <a:ext uri="{FF2B5EF4-FFF2-40B4-BE49-F238E27FC236}">
                <a16:creationId xmlns:a16="http://schemas.microsoft.com/office/drawing/2014/main" id="{DE1487FC-F745-4A28-9E26-DBBDEAE9E1DC}"/>
              </a:ext>
            </a:extLst>
          </p:cNvPr>
          <p:cNvSpPr/>
          <p:nvPr/>
        </p:nvSpPr>
        <p:spPr>
          <a:xfrm>
            <a:off x="1580082" y="4254183"/>
            <a:ext cx="274320" cy="178529"/>
          </a:xfrm>
          <a:prstGeom prst="mathMultiply">
            <a:avLst>
              <a:gd name="adj1" fmla="val 161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426F0E55-6441-43A2-9A73-1368D77A5612}"/>
              </a:ext>
            </a:extLst>
          </p:cNvPr>
          <p:cNvSpPr txBox="1"/>
          <p:nvPr/>
        </p:nvSpPr>
        <p:spPr>
          <a:xfrm>
            <a:off x="827300" y="6212605"/>
            <a:ext cx="3384376" cy="369332"/>
          </a:xfrm>
          <a:prstGeom prst="rect">
            <a:avLst/>
          </a:prstGeom>
          <a:noFill/>
        </p:spPr>
        <p:txBody>
          <a:bodyPr wrap="square" rtlCol="0">
            <a:spAutoFit/>
          </a:bodyPr>
          <a:lstStyle/>
          <a:p>
            <a:pPr algn="l"/>
            <a:r>
              <a:rPr kumimoji="1" lang="ja-JP" altLang="en-US" dirty="0">
                <a:latin typeface="メイリオ" panose="020B0604030504040204" pitchFamily="50" charset="-128"/>
                <a:ea typeface="メイリオ" panose="020B0604030504040204" pitchFamily="50" charset="-128"/>
              </a:rPr>
              <a:t>外水</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内水氾濫のイメージ</a:t>
            </a:r>
          </a:p>
        </p:txBody>
      </p:sp>
      <p:sp>
        <p:nvSpPr>
          <p:cNvPr id="19" name="テキスト ボックス 18">
            <a:extLst>
              <a:ext uri="{FF2B5EF4-FFF2-40B4-BE49-F238E27FC236}">
                <a16:creationId xmlns:a16="http://schemas.microsoft.com/office/drawing/2014/main" id="{9ADB5023-1FCF-4644-8C50-207262D253C1}"/>
              </a:ext>
            </a:extLst>
          </p:cNvPr>
          <p:cNvSpPr txBox="1"/>
          <p:nvPr/>
        </p:nvSpPr>
        <p:spPr>
          <a:xfrm>
            <a:off x="5348748" y="6212605"/>
            <a:ext cx="3384376" cy="369332"/>
          </a:xfrm>
          <a:prstGeom prst="rect">
            <a:avLst/>
          </a:prstGeom>
          <a:noFill/>
        </p:spPr>
        <p:txBody>
          <a:bodyPr wrap="square" rtlCol="0">
            <a:spAutoFit/>
          </a:bodyPr>
          <a:lstStyle/>
          <a:p>
            <a:pPr algn="l"/>
            <a:r>
              <a:rPr kumimoji="1" lang="ja-JP" altLang="en-US" dirty="0">
                <a:latin typeface="メイリオ" panose="020B0604030504040204" pitchFamily="50" charset="-128"/>
                <a:ea typeface="メイリオ" panose="020B0604030504040204" pitchFamily="50" charset="-128"/>
              </a:rPr>
              <a:t>リスク指標値の算定イメージ</a:t>
            </a:r>
          </a:p>
        </p:txBody>
      </p:sp>
    </p:spTree>
    <p:extLst>
      <p:ext uri="{BB962C8B-B14F-4D97-AF65-F5344CB8AC3E}">
        <p14:creationId xmlns:p14="http://schemas.microsoft.com/office/powerpoint/2010/main" val="220229249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月 1">
            <a:extLst>
              <a:ext uri="{FF2B5EF4-FFF2-40B4-BE49-F238E27FC236}">
                <a16:creationId xmlns:a16="http://schemas.microsoft.com/office/drawing/2014/main" id="{6D52688B-8711-4EF5-8A53-A370C9756129}"/>
              </a:ext>
            </a:extLst>
          </p:cNvPr>
          <p:cNvSpPr/>
          <p:nvPr/>
        </p:nvSpPr>
        <p:spPr>
          <a:xfrm rot="16356496">
            <a:off x="3713271" y="5094874"/>
            <a:ext cx="616427" cy="900247"/>
          </a:xfrm>
          <a:prstGeom prst="moon">
            <a:avLst>
              <a:gd name="adj" fmla="val 3724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ED997F04-8C88-489A-ABDE-95B198215DFF}"/>
              </a:ext>
            </a:extLst>
          </p:cNvPr>
          <p:cNvSpPr/>
          <p:nvPr/>
        </p:nvSpPr>
        <p:spPr>
          <a:xfrm>
            <a:off x="401091" y="5210829"/>
            <a:ext cx="3787905" cy="1458531"/>
          </a:xfrm>
          <a:prstGeom prst="roundRect">
            <a:avLst>
              <a:gd name="adj" fmla="val 92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EBAB3CF4-2099-4864-8E32-84B67515F2FE}"/>
              </a:ext>
            </a:extLst>
          </p:cNvPr>
          <p:cNvSpPr/>
          <p:nvPr/>
        </p:nvSpPr>
        <p:spPr>
          <a:xfrm>
            <a:off x="5377708" y="1337504"/>
            <a:ext cx="1727960" cy="45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A3E8388F-3C6E-4A88-A6D7-BC804EDF53C3}"/>
              </a:ext>
            </a:extLst>
          </p:cNvPr>
          <p:cNvPicPr>
            <a:picLocks noChangeAspect="1"/>
          </p:cNvPicPr>
          <p:nvPr/>
        </p:nvPicPr>
        <p:blipFill>
          <a:blip r:embed="rId2"/>
          <a:stretch>
            <a:fillRect/>
          </a:stretch>
        </p:blipFill>
        <p:spPr>
          <a:xfrm>
            <a:off x="4236534" y="1391273"/>
            <a:ext cx="4902052" cy="4420551"/>
          </a:xfrm>
          <a:prstGeom prst="rect">
            <a:avLst/>
          </a:prstGeom>
        </p:spPr>
      </p:pic>
      <p:sp>
        <p:nvSpPr>
          <p:cNvPr id="6" name="テキスト ボックス 5">
            <a:extLst>
              <a:ext uri="{FF2B5EF4-FFF2-40B4-BE49-F238E27FC236}">
                <a16:creationId xmlns:a16="http://schemas.microsoft.com/office/drawing/2014/main" id="{7592DE75-AFB3-4EF3-8DFA-308CFF84C212}"/>
              </a:ext>
            </a:extLst>
          </p:cNvPr>
          <p:cNvSpPr txBox="1"/>
          <p:nvPr/>
        </p:nvSpPr>
        <p:spPr>
          <a:xfrm>
            <a:off x="0" y="1757545"/>
            <a:ext cx="4053413" cy="1015663"/>
          </a:xfrm>
          <a:prstGeom prst="rect">
            <a:avLst/>
          </a:prstGeom>
          <a:noFill/>
        </p:spPr>
        <p:txBody>
          <a:bodyPr wrap="square" rtlCol="0">
            <a:spAutoFit/>
          </a:bodyPr>
          <a:lstStyle/>
          <a:p>
            <a:pPr marL="342900" indent="-342900" algn="just">
              <a:buClr>
                <a:schemeClr val="bg1">
                  <a:lumMod val="50000"/>
                </a:schemeClr>
              </a:buClr>
              <a:buFont typeface="Wingdings" pitchFamily="2" charset="2"/>
              <a:buChar char="l"/>
            </a:pPr>
            <a:r>
              <a:rPr lang="ja-JP" altLang="en-US" sz="2000" dirty="0">
                <a:latin typeface="メイリオ" panose="020B0604030504040204" pitchFamily="50" charset="-128"/>
                <a:ea typeface="メイリオ" panose="020B0604030504040204" pitchFamily="50" charset="-128"/>
              </a:rPr>
              <a:t>指標値毎に、各メッシュでの統計的な出現確率を閾値に用いてリスクレベルを判定</a:t>
            </a:r>
            <a:endParaRPr lang="en-US" altLang="ja-JP" sz="2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5D1D06A-E43C-4E74-B0E3-1B54CEA5B8E8}"/>
              </a:ext>
            </a:extLst>
          </p:cNvPr>
          <p:cNvSpPr txBox="1"/>
          <p:nvPr/>
        </p:nvSpPr>
        <p:spPr>
          <a:xfrm>
            <a:off x="13633" y="2880849"/>
            <a:ext cx="3930467" cy="707886"/>
          </a:xfrm>
          <a:prstGeom prst="rect">
            <a:avLst/>
          </a:prstGeom>
          <a:noFill/>
        </p:spPr>
        <p:txBody>
          <a:bodyPr wrap="square" rtlCol="0">
            <a:spAutoFit/>
          </a:bodyPr>
          <a:lstStyle/>
          <a:p>
            <a:pPr marL="342900" indent="-342900" algn="just">
              <a:buClr>
                <a:schemeClr val="bg1">
                  <a:lumMod val="50000"/>
                </a:schemeClr>
              </a:buClr>
              <a:buFont typeface="Wingdings" pitchFamily="2" charset="2"/>
              <a:buChar char="l"/>
            </a:pP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年 ～</a:t>
            </a:r>
            <a:r>
              <a:rPr lang="en-US" altLang="ja-JP" sz="2000" dirty="0">
                <a:latin typeface="メイリオ" panose="020B0604030504040204" pitchFamily="50" charset="-128"/>
                <a:ea typeface="メイリオ" panose="020B0604030504040204" pitchFamily="50" charset="-128"/>
              </a:rPr>
              <a:t> 200</a:t>
            </a:r>
            <a:r>
              <a:rPr lang="ja-JP" altLang="en-US" sz="2000" dirty="0">
                <a:latin typeface="メイリオ" panose="020B0604030504040204" pitchFamily="50" charset="-128"/>
                <a:ea typeface="メイリオ" panose="020B0604030504040204" pitchFamily="50" charset="-128"/>
              </a:rPr>
              <a:t>年確率と、それ以上の</a:t>
            </a:r>
            <a:r>
              <a:rPr lang="en-US" altLang="ja-JP" sz="2000" dirty="0">
                <a:latin typeface="メイリオ" panose="020B0604030504040204" pitchFamily="50" charset="-128"/>
                <a:ea typeface="メイリオ" panose="020B0604030504040204" pitchFamily="50" charset="-128"/>
              </a:rPr>
              <a:t>7</a:t>
            </a:r>
            <a:r>
              <a:rPr lang="ja-JP" altLang="en-US" sz="2000" dirty="0">
                <a:latin typeface="メイリオ" panose="020B0604030504040204" pitchFamily="50" charset="-128"/>
                <a:ea typeface="メイリオ" panose="020B0604030504040204" pitchFamily="50" charset="-128"/>
              </a:rPr>
              <a:t>段階のレベルを設定</a:t>
            </a:r>
          </a:p>
        </p:txBody>
      </p:sp>
      <p:sp>
        <p:nvSpPr>
          <p:cNvPr id="8" name="正方形/長方形 7">
            <a:extLst>
              <a:ext uri="{FF2B5EF4-FFF2-40B4-BE49-F238E27FC236}">
                <a16:creationId xmlns:a16="http://schemas.microsoft.com/office/drawing/2014/main" id="{540D72EE-1C2A-4923-993A-6671ECFC96F4}"/>
              </a:ext>
            </a:extLst>
          </p:cNvPr>
          <p:cNvSpPr/>
          <p:nvPr/>
        </p:nvSpPr>
        <p:spPr>
          <a:xfrm>
            <a:off x="6454392" y="4483751"/>
            <a:ext cx="1363162" cy="468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24300578-E966-4261-8BF8-54C17EA0F651}"/>
              </a:ext>
            </a:extLst>
          </p:cNvPr>
          <p:cNvSpPr txBox="1"/>
          <p:nvPr/>
        </p:nvSpPr>
        <p:spPr>
          <a:xfrm>
            <a:off x="6506520" y="4583631"/>
            <a:ext cx="1282133" cy="310341"/>
          </a:xfrm>
          <a:prstGeom prst="rect">
            <a:avLst/>
          </a:prstGeom>
          <a:noFill/>
        </p:spPr>
        <p:txBody>
          <a:bodyPr wrap="square" rtlCol="0">
            <a:spAutoFit/>
          </a:bodyPr>
          <a:lstStyle/>
          <a:p>
            <a:pPr algn="ctr">
              <a:lnSpc>
                <a:spcPts val="1725"/>
              </a:lnSpc>
            </a:pPr>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外水型</a:t>
            </a:r>
          </a:p>
        </p:txBody>
      </p:sp>
      <p:sp>
        <p:nvSpPr>
          <p:cNvPr id="10" name="正方形/長方形 9">
            <a:extLst>
              <a:ext uri="{FF2B5EF4-FFF2-40B4-BE49-F238E27FC236}">
                <a16:creationId xmlns:a16="http://schemas.microsoft.com/office/drawing/2014/main" id="{D5F5B14D-C45D-4C22-98F8-12E57243ED14}"/>
              </a:ext>
            </a:extLst>
          </p:cNvPr>
          <p:cNvSpPr/>
          <p:nvPr/>
        </p:nvSpPr>
        <p:spPr>
          <a:xfrm>
            <a:off x="5346876" y="1953245"/>
            <a:ext cx="1363162" cy="468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明朝" panose="02020609040205080304" pitchFamily="17" charset="-128"/>
              <a:ea typeface="ＭＳ 明朝" panose="02020609040205080304" pitchFamily="17" charset="-128"/>
            </a:endParaRPr>
          </a:p>
        </p:txBody>
      </p:sp>
      <p:sp>
        <p:nvSpPr>
          <p:cNvPr id="11" name="テキスト ボックス 10">
            <a:extLst>
              <a:ext uri="{FF2B5EF4-FFF2-40B4-BE49-F238E27FC236}">
                <a16:creationId xmlns:a16="http://schemas.microsoft.com/office/drawing/2014/main" id="{2CE355C0-51F0-4AFD-8632-9BFB63E95E4A}"/>
              </a:ext>
            </a:extLst>
          </p:cNvPr>
          <p:cNvSpPr txBox="1"/>
          <p:nvPr/>
        </p:nvSpPr>
        <p:spPr>
          <a:xfrm>
            <a:off x="5399004" y="2053125"/>
            <a:ext cx="1282133" cy="310341"/>
          </a:xfrm>
          <a:prstGeom prst="rect">
            <a:avLst/>
          </a:prstGeom>
          <a:noFill/>
        </p:spPr>
        <p:txBody>
          <a:bodyPr wrap="square" rtlCol="0">
            <a:spAutoFit/>
          </a:bodyPr>
          <a:lstStyle/>
          <a:p>
            <a:pPr algn="ctr">
              <a:lnSpc>
                <a:spcPts val="1725"/>
              </a:lnSpc>
            </a:pPr>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内水型</a:t>
            </a:r>
          </a:p>
        </p:txBody>
      </p:sp>
      <p:sp>
        <p:nvSpPr>
          <p:cNvPr id="12" name="タイトル 1">
            <a:extLst>
              <a:ext uri="{FF2B5EF4-FFF2-40B4-BE49-F238E27FC236}">
                <a16:creationId xmlns:a16="http://schemas.microsoft.com/office/drawing/2014/main" id="{63E37B45-8BDD-45ED-817E-2E31C417FF2B}"/>
              </a:ext>
            </a:extLst>
          </p:cNvPr>
          <p:cNvSpPr txBox="1">
            <a:spLocks/>
          </p:cNvSpPr>
          <p:nvPr/>
        </p:nvSpPr>
        <p:spPr>
          <a:xfrm>
            <a:off x="0" y="190505"/>
            <a:ext cx="7105668" cy="490655"/>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200" dirty="0">
                <a:latin typeface="メイリオ" panose="020B0604030504040204" pitchFamily="50" charset="-128"/>
                <a:ea typeface="メイリオ" panose="020B0604030504040204" pitchFamily="50" charset="-128"/>
              </a:rPr>
              <a:t>リスクマトリクスを用いたレベル判定</a:t>
            </a:r>
          </a:p>
        </p:txBody>
      </p:sp>
      <p:sp>
        <p:nvSpPr>
          <p:cNvPr id="13" name="テキスト ボックス 12">
            <a:extLst>
              <a:ext uri="{FF2B5EF4-FFF2-40B4-BE49-F238E27FC236}">
                <a16:creationId xmlns:a16="http://schemas.microsoft.com/office/drawing/2014/main" id="{391ADB08-C95F-4226-AAD0-10567519A42A}"/>
              </a:ext>
            </a:extLst>
          </p:cNvPr>
          <p:cNvSpPr txBox="1"/>
          <p:nvPr/>
        </p:nvSpPr>
        <p:spPr>
          <a:xfrm>
            <a:off x="458072" y="5294139"/>
            <a:ext cx="3724111" cy="1323439"/>
          </a:xfrm>
          <a:prstGeom prst="rect">
            <a:avLst/>
          </a:prstGeom>
          <a:noFill/>
        </p:spPr>
        <p:txBody>
          <a:bodyPr wrap="square" rtlCol="0">
            <a:spAutoFit/>
          </a:bodyPr>
          <a:lstStyle/>
          <a:p>
            <a:pPr algn="just">
              <a:buClr>
                <a:schemeClr val="bg1">
                  <a:lumMod val="50000"/>
                </a:schemeClr>
              </a:buClr>
            </a:pPr>
            <a:r>
              <a:rPr lang="ja-JP" altLang="en-US" sz="2000" dirty="0">
                <a:latin typeface="メイリオ" panose="020B0604030504040204" pitchFamily="50" charset="-128"/>
                <a:ea typeface="メイリオ" panose="020B0604030504040204" pitchFamily="50" charset="-128"/>
              </a:rPr>
              <a:t>閾値は、過去のアメダスデータの雨量値と、それを分布型モデルに入力した計算流量から事前にメッシュごとに算定</a:t>
            </a:r>
          </a:p>
        </p:txBody>
      </p:sp>
      <p:sp>
        <p:nvSpPr>
          <p:cNvPr id="14" name="テキスト ボックス 13">
            <a:extLst>
              <a:ext uri="{FF2B5EF4-FFF2-40B4-BE49-F238E27FC236}">
                <a16:creationId xmlns:a16="http://schemas.microsoft.com/office/drawing/2014/main" id="{356D6FF9-685D-4C2F-B601-E0C7189DA3BF}"/>
              </a:ext>
            </a:extLst>
          </p:cNvPr>
          <p:cNvSpPr txBox="1"/>
          <p:nvPr/>
        </p:nvSpPr>
        <p:spPr>
          <a:xfrm>
            <a:off x="174965" y="4249909"/>
            <a:ext cx="3926741" cy="461665"/>
          </a:xfrm>
          <a:prstGeom prst="rect">
            <a:avLst/>
          </a:prstGeom>
          <a:noFill/>
        </p:spPr>
        <p:txBody>
          <a:bodyPr wrap="square" rtlCol="0">
            <a:spAutoFit/>
          </a:bodyPr>
          <a:lstStyle/>
          <a:p>
            <a:pPr algn="ctr">
              <a:buClr>
                <a:schemeClr val="bg1">
                  <a:lumMod val="50000"/>
                </a:schemeClr>
              </a:buClr>
            </a:pPr>
            <a:r>
              <a:rPr lang="ja-JP" altLang="en-US" sz="2400" b="1" dirty="0">
                <a:latin typeface="メイリオ" panose="020B0604030504040204" pitchFamily="50" charset="-128"/>
                <a:ea typeface="メイリオ" panose="020B0604030504040204" pitchFamily="50" charset="-128"/>
              </a:rPr>
              <a:t>危険度と、その由来を評価</a:t>
            </a:r>
          </a:p>
        </p:txBody>
      </p:sp>
      <p:sp>
        <p:nvSpPr>
          <p:cNvPr id="15" name="矢印: 下 14">
            <a:extLst>
              <a:ext uri="{FF2B5EF4-FFF2-40B4-BE49-F238E27FC236}">
                <a16:creationId xmlns:a16="http://schemas.microsoft.com/office/drawing/2014/main" id="{85E29AAA-C84C-409A-8183-BF9BAC83D2B4}"/>
              </a:ext>
            </a:extLst>
          </p:cNvPr>
          <p:cNvSpPr/>
          <p:nvPr/>
        </p:nvSpPr>
        <p:spPr>
          <a:xfrm>
            <a:off x="1805576" y="3622963"/>
            <a:ext cx="676275" cy="42336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8511787E-13B5-46BC-AEE1-D32FD20C1B29}"/>
              </a:ext>
            </a:extLst>
          </p:cNvPr>
          <p:cNvGrpSpPr/>
          <p:nvPr/>
        </p:nvGrpSpPr>
        <p:grpSpPr>
          <a:xfrm>
            <a:off x="5001357" y="2400378"/>
            <a:ext cx="3254144" cy="1761736"/>
            <a:chOff x="6668474" y="2273404"/>
            <a:chExt cx="4338858" cy="2348980"/>
          </a:xfrm>
        </p:grpSpPr>
        <p:sp>
          <p:nvSpPr>
            <p:cNvPr id="17" name="楕円 16">
              <a:extLst>
                <a:ext uri="{FF2B5EF4-FFF2-40B4-BE49-F238E27FC236}">
                  <a16:creationId xmlns:a16="http://schemas.microsoft.com/office/drawing/2014/main" id="{7BFF32B9-74D4-492A-A886-4825AD748E9D}"/>
                </a:ext>
              </a:extLst>
            </p:cNvPr>
            <p:cNvSpPr/>
            <p:nvPr/>
          </p:nvSpPr>
          <p:spPr>
            <a:xfrm>
              <a:off x="6745415" y="2294570"/>
              <a:ext cx="335931" cy="335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18" name="楕円 17">
              <a:extLst>
                <a:ext uri="{FF2B5EF4-FFF2-40B4-BE49-F238E27FC236}">
                  <a16:creationId xmlns:a16="http://schemas.microsoft.com/office/drawing/2014/main" id="{7D0ED86B-8709-4D8B-8DE6-F45D69076749}"/>
                </a:ext>
              </a:extLst>
            </p:cNvPr>
            <p:cNvSpPr/>
            <p:nvPr/>
          </p:nvSpPr>
          <p:spPr>
            <a:xfrm>
              <a:off x="9306258" y="3604088"/>
              <a:ext cx="335931" cy="335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明朝" panose="02020609040205080304" pitchFamily="17" charset="-128"/>
                <a:ea typeface="ＭＳ 明朝" panose="02020609040205080304" pitchFamily="17" charset="-128"/>
              </a:endParaRPr>
            </a:p>
          </p:txBody>
        </p:sp>
        <p:sp>
          <p:nvSpPr>
            <p:cNvPr id="19" name="正方形/長方形 18">
              <a:extLst>
                <a:ext uri="{FF2B5EF4-FFF2-40B4-BE49-F238E27FC236}">
                  <a16:creationId xmlns:a16="http://schemas.microsoft.com/office/drawing/2014/main" id="{70B2A6AB-BB1C-472D-8AD0-C66345E5CB75}"/>
                </a:ext>
              </a:extLst>
            </p:cNvPr>
            <p:cNvSpPr/>
            <p:nvPr/>
          </p:nvSpPr>
          <p:spPr>
            <a:xfrm>
              <a:off x="7336031" y="2412984"/>
              <a:ext cx="1888973" cy="56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明朝" panose="02020609040205080304" pitchFamily="17" charset="-128"/>
                <a:ea typeface="ＭＳ 明朝" panose="02020609040205080304" pitchFamily="17" charset="-128"/>
              </a:endParaRPr>
            </a:p>
          </p:txBody>
        </p:sp>
        <p:sp>
          <p:nvSpPr>
            <p:cNvPr id="20" name="テキスト ボックス 19">
              <a:extLst>
                <a:ext uri="{FF2B5EF4-FFF2-40B4-BE49-F238E27FC236}">
                  <a16:creationId xmlns:a16="http://schemas.microsoft.com/office/drawing/2014/main" id="{6C948966-9CBD-4217-A649-E1774FA0E698}"/>
                </a:ext>
              </a:extLst>
            </p:cNvPr>
            <p:cNvSpPr txBox="1"/>
            <p:nvPr/>
          </p:nvSpPr>
          <p:spPr>
            <a:xfrm>
              <a:off x="7586983" y="2393237"/>
              <a:ext cx="1782328" cy="615553"/>
            </a:xfrm>
            <a:prstGeom prst="rect">
              <a:avLst/>
            </a:prstGeom>
            <a:noFill/>
            <a:ln>
              <a:noFill/>
            </a:ln>
          </p:spPr>
          <p:txBody>
            <a:bodyPr wrap="square" rtlCol="0">
              <a:spAutoFit/>
            </a:bodyPr>
            <a:lstStyle/>
            <a:p>
              <a:r>
                <a:rPr lang="ja-JP" altLang="en-US" sz="1200" dirty="0">
                  <a:latin typeface="Times New Roman" panose="02020603050405020304" pitchFamily="18" charset="0"/>
                  <a:ea typeface="ＭＳ 明朝" panose="02020609040205080304" pitchFamily="17" charset="-128"/>
                  <a:cs typeface="Times New Roman" panose="02020603050405020304" pitchFamily="18" charset="0"/>
                </a:rPr>
                <a:t>・外水リスク</a:t>
              </a:r>
              <a:r>
                <a:rPr lang="en-US" altLang="ja-JP" sz="1200" dirty="0">
                  <a:latin typeface="Times New Roman" panose="02020603050405020304" pitchFamily="18" charset="0"/>
                  <a:ea typeface="ＭＳ 明朝" panose="02020609040205080304" pitchFamily="17" charset="-128"/>
                  <a:cs typeface="Times New Roman" panose="02020603050405020304" pitchFamily="18" charset="0"/>
                </a:rPr>
                <a:t>: 1</a:t>
              </a:r>
            </a:p>
            <a:p>
              <a:r>
                <a:rPr lang="ja-JP" altLang="en-US" sz="1200" dirty="0">
                  <a:latin typeface="Times New Roman" panose="02020603050405020304" pitchFamily="18" charset="0"/>
                  <a:ea typeface="ＭＳ 明朝" panose="02020609040205080304" pitchFamily="17" charset="-128"/>
                  <a:cs typeface="Times New Roman" panose="02020603050405020304" pitchFamily="18" charset="0"/>
                </a:rPr>
                <a:t>・内水リスク</a:t>
              </a:r>
              <a:r>
                <a:rPr lang="en-US" altLang="ja-JP" sz="1200" dirty="0">
                  <a:latin typeface="Times New Roman" panose="02020603050405020304" pitchFamily="18" charset="0"/>
                  <a:ea typeface="ＭＳ 明朝" panose="02020609040205080304" pitchFamily="17" charset="-128"/>
                  <a:cs typeface="Times New Roman" panose="02020603050405020304" pitchFamily="18" charset="0"/>
                </a:rPr>
                <a:t>: 6</a:t>
              </a:r>
              <a:endParaRPr lang="ja-JP" altLang="en-US" sz="120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23E8F40C-134B-4201-A186-B01639D3E23C}"/>
                </a:ext>
              </a:extLst>
            </p:cNvPr>
            <p:cNvSpPr/>
            <p:nvPr/>
          </p:nvSpPr>
          <p:spPr>
            <a:xfrm>
              <a:off x="8946716" y="4000203"/>
              <a:ext cx="1936801" cy="565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F6FD9992-FD28-41E4-BFF8-88ADADA1AA62}"/>
                </a:ext>
              </a:extLst>
            </p:cNvPr>
            <p:cNvSpPr txBox="1"/>
            <p:nvPr/>
          </p:nvSpPr>
          <p:spPr>
            <a:xfrm>
              <a:off x="9225004" y="4006831"/>
              <a:ext cx="1782328" cy="615553"/>
            </a:xfrm>
            <a:prstGeom prst="rect">
              <a:avLst/>
            </a:prstGeom>
            <a:noFill/>
            <a:ln>
              <a:noFill/>
            </a:ln>
          </p:spPr>
          <p:txBody>
            <a:bodyPr wrap="square" rtlCol="0">
              <a:spAutoFit/>
            </a:bodyPr>
            <a:lstStyle/>
            <a:p>
              <a:r>
                <a:rPr lang="ja-JP" altLang="en-US" sz="1200" dirty="0">
                  <a:latin typeface="Times New Roman" panose="02020603050405020304" pitchFamily="18" charset="0"/>
                  <a:ea typeface="ＭＳ 明朝" panose="02020609040205080304" pitchFamily="17" charset="-128"/>
                  <a:cs typeface="Times New Roman" panose="02020603050405020304" pitchFamily="18" charset="0"/>
                </a:rPr>
                <a:t>・外水リスク</a:t>
              </a:r>
              <a:r>
                <a:rPr lang="en-US" altLang="ja-JP" sz="1200" dirty="0">
                  <a:latin typeface="Times New Roman" panose="02020603050405020304" pitchFamily="18" charset="0"/>
                  <a:ea typeface="ＭＳ 明朝" panose="02020609040205080304" pitchFamily="17" charset="-128"/>
                  <a:cs typeface="Times New Roman" panose="02020603050405020304" pitchFamily="18" charset="0"/>
                </a:rPr>
                <a:t>: 5</a:t>
              </a:r>
            </a:p>
            <a:p>
              <a:r>
                <a:rPr lang="ja-JP" altLang="en-US" sz="1200" dirty="0">
                  <a:latin typeface="Times New Roman" panose="02020603050405020304" pitchFamily="18" charset="0"/>
                  <a:ea typeface="ＭＳ 明朝" panose="02020609040205080304" pitchFamily="17" charset="-128"/>
                  <a:cs typeface="Times New Roman" panose="02020603050405020304" pitchFamily="18" charset="0"/>
                </a:rPr>
                <a:t>・内水リスク</a:t>
              </a:r>
              <a:r>
                <a:rPr lang="en-US" altLang="ja-JP" sz="1200" dirty="0">
                  <a:latin typeface="Times New Roman" panose="02020603050405020304" pitchFamily="18" charset="0"/>
                  <a:ea typeface="ＭＳ 明朝" panose="02020609040205080304" pitchFamily="17" charset="-128"/>
                  <a:cs typeface="Times New Roman" panose="02020603050405020304" pitchFamily="18" charset="0"/>
                </a:rPr>
                <a:t>: 4</a:t>
              </a:r>
              <a:endParaRPr lang="ja-JP" altLang="en-US" sz="120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F914AD7B-4DB0-492B-9187-1AE68E0BD44E}"/>
                </a:ext>
              </a:extLst>
            </p:cNvPr>
            <p:cNvSpPr txBox="1"/>
            <p:nvPr/>
          </p:nvSpPr>
          <p:spPr>
            <a:xfrm>
              <a:off x="7293543" y="2495643"/>
              <a:ext cx="335931" cy="492443"/>
            </a:xfrm>
            <a:prstGeom prst="rect">
              <a:avLst/>
            </a:prstGeom>
            <a:noFill/>
          </p:spPr>
          <p:txBody>
            <a:bodyPr wrap="square" rtlCol="0">
              <a:spAutoFit/>
            </a:bodyPr>
            <a:lstStyle/>
            <a:p>
              <a:pPr algn="l">
                <a:buClr>
                  <a:schemeClr val="bg1">
                    <a:lumMod val="50000"/>
                  </a:schemeClr>
                </a:buClr>
              </a:pPr>
              <a:r>
                <a:rPr lang="ja-JP" altLang="en-US" dirty="0">
                  <a:latin typeface="メイリオ" panose="020B0604030504040204" pitchFamily="50" charset="-128"/>
                  <a:ea typeface="メイリオ" panose="020B0604030504040204" pitchFamily="50" charset="-128"/>
                </a:rPr>
                <a:t>①</a:t>
              </a:r>
            </a:p>
          </p:txBody>
        </p:sp>
        <p:sp>
          <p:nvSpPr>
            <p:cNvPr id="24" name="テキスト ボックス 23">
              <a:extLst>
                <a:ext uri="{FF2B5EF4-FFF2-40B4-BE49-F238E27FC236}">
                  <a16:creationId xmlns:a16="http://schemas.microsoft.com/office/drawing/2014/main" id="{A6503D74-F2F3-46E0-A446-A14EB14CF18E}"/>
                </a:ext>
              </a:extLst>
            </p:cNvPr>
            <p:cNvSpPr txBox="1"/>
            <p:nvPr/>
          </p:nvSpPr>
          <p:spPr>
            <a:xfrm>
              <a:off x="6668474" y="2273404"/>
              <a:ext cx="335931" cy="430886"/>
            </a:xfrm>
            <a:prstGeom prst="rect">
              <a:avLst/>
            </a:prstGeom>
            <a:noFill/>
          </p:spPr>
          <p:txBody>
            <a:bodyPr wrap="square" rtlCol="0">
              <a:spAutoFit/>
            </a:bodyPr>
            <a:lstStyle/>
            <a:p>
              <a:pPr algn="l">
                <a:buClr>
                  <a:schemeClr val="bg1">
                    <a:lumMod val="50000"/>
                  </a:schemeClr>
                </a:buClr>
              </a:pPr>
              <a:r>
                <a:rPr lang="ja-JP" altLang="en-US" sz="1500" dirty="0">
                  <a:latin typeface="メイリオ" panose="020B0604030504040204" pitchFamily="50" charset="-128"/>
                  <a:ea typeface="メイリオ" panose="020B0604030504040204" pitchFamily="50" charset="-128"/>
                </a:rPr>
                <a:t>１</a:t>
              </a:r>
            </a:p>
          </p:txBody>
        </p:sp>
        <p:sp>
          <p:nvSpPr>
            <p:cNvPr id="25" name="テキスト ボックス 24">
              <a:extLst>
                <a:ext uri="{FF2B5EF4-FFF2-40B4-BE49-F238E27FC236}">
                  <a16:creationId xmlns:a16="http://schemas.microsoft.com/office/drawing/2014/main" id="{944171E7-9F1E-4862-9035-A6976208D3F3}"/>
                </a:ext>
              </a:extLst>
            </p:cNvPr>
            <p:cNvSpPr txBox="1"/>
            <p:nvPr/>
          </p:nvSpPr>
          <p:spPr>
            <a:xfrm>
              <a:off x="8918587" y="4110533"/>
              <a:ext cx="335931" cy="492443"/>
            </a:xfrm>
            <a:prstGeom prst="rect">
              <a:avLst/>
            </a:prstGeom>
            <a:noFill/>
          </p:spPr>
          <p:txBody>
            <a:bodyPr wrap="square" rtlCol="0">
              <a:spAutoFit/>
            </a:bodyPr>
            <a:lstStyle/>
            <a:p>
              <a:pPr algn="l">
                <a:buClr>
                  <a:schemeClr val="bg1">
                    <a:lumMod val="50000"/>
                  </a:schemeClr>
                </a:buClr>
              </a:pPr>
              <a:r>
                <a:rPr lang="ja-JP" altLang="en-US" dirty="0">
                  <a:latin typeface="メイリオ" panose="020B0604030504040204" pitchFamily="50" charset="-128"/>
                  <a:ea typeface="メイリオ" panose="020B0604030504040204" pitchFamily="50" charset="-128"/>
                </a:rPr>
                <a:t>②</a:t>
              </a:r>
            </a:p>
          </p:txBody>
        </p:sp>
        <p:sp>
          <p:nvSpPr>
            <p:cNvPr id="26" name="テキスト ボックス 25">
              <a:extLst>
                <a:ext uri="{FF2B5EF4-FFF2-40B4-BE49-F238E27FC236}">
                  <a16:creationId xmlns:a16="http://schemas.microsoft.com/office/drawing/2014/main" id="{C324D694-0D82-4693-B7D5-F09A14B02575}"/>
                </a:ext>
              </a:extLst>
            </p:cNvPr>
            <p:cNvSpPr txBox="1"/>
            <p:nvPr/>
          </p:nvSpPr>
          <p:spPr>
            <a:xfrm>
              <a:off x="9289324" y="3595671"/>
              <a:ext cx="335931" cy="430886"/>
            </a:xfrm>
            <a:prstGeom prst="rect">
              <a:avLst/>
            </a:prstGeom>
            <a:noFill/>
          </p:spPr>
          <p:txBody>
            <a:bodyPr wrap="square" rtlCol="0">
              <a:spAutoFit/>
            </a:bodyPr>
            <a:lstStyle/>
            <a:p>
              <a:pPr algn="l">
                <a:buClr>
                  <a:schemeClr val="bg1">
                    <a:lumMod val="50000"/>
                  </a:schemeClr>
                </a:buClr>
              </a:pPr>
              <a:r>
                <a:rPr lang="en-US" altLang="ja-JP" sz="1500" dirty="0">
                  <a:latin typeface="メイリオ" panose="020B0604030504040204" pitchFamily="50" charset="-128"/>
                  <a:ea typeface="メイリオ" panose="020B0604030504040204" pitchFamily="50" charset="-128"/>
                </a:rPr>
                <a:t>2</a:t>
              </a:r>
              <a:endParaRPr lang="ja-JP" altLang="en-US" sz="1500" dirty="0">
                <a:latin typeface="メイリオ" panose="020B0604030504040204" pitchFamily="50" charset="-128"/>
                <a:ea typeface="メイリオ" panose="020B0604030504040204" pitchFamily="50" charset="-128"/>
              </a:endParaRPr>
            </a:p>
          </p:txBody>
        </p:sp>
      </p:grpSp>
      <p:sp>
        <p:nvSpPr>
          <p:cNvPr id="27" name="テキスト ボックス 26">
            <a:extLst>
              <a:ext uri="{FF2B5EF4-FFF2-40B4-BE49-F238E27FC236}">
                <a16:creationId xmlns:a16="http://schemas.microsoft.com/office/drawing/2014/main" id="{471043AF-E409-4B5C-B835-45B5264A0AA6}"/>
              </a:ext>
            </a:extLst>
          </p:cNvPr>
          <p:cNvSpPr txBox="1"/>
          <p:nvPr/>
        </p:nvSpPr>
        <p:spPr>
          <a:xfrm>
            <a:off x="5026755" y="5949280"/>
            <a:ext cx="3787905"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リスクマトリクスのイメージ</a:t>
            </a:r>
          </a:p>
        </p:txBody>
      </p:sp>
      <p:sp>
        <p:nvSpPr>
          <p:cNvPr id="29" name="テキスト ボックス 28">
            <a:extLst>
              <a:ext uri="{FF2B5EF4-FFF2-40B4-BE49-F238E27FC236}">
                <a16:creationId xmlns:a16="http://schemas.microsoft.com/office/drawing/2014/main" id="{A79F98E3-7482-493F-BEC5-D70CD5268FE8}"/>
              </a:ext>
            </a:extLst>
          </p:cNvPr>
          <p:cNvSpPr txBox="1"/>
          <p:nvPr/>
        </p:nvSpPr>
        <p:spPr>
          <a:xfrm>
            <a:off x="779234" y="1091295"/>
            <a:ext cx="2740851"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被害の原因は？</a:t>
            </a:r>
          </a:p>
        </p:txBody>
      </p:sp>
    </p:spTree>
    <p:extLst>
      <p:ext uri="{BB962C8B-B14F-4D97-AF65-F5344CB8AC3E}">
        <p14:creationId xmlns:p14="http://schemas.microsoft.com/office/powerpoint/2010/main" val="1813479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B91F41B-D8BA-414A-816B-93449BA2C1D5}"/>
              </a:ext>
            </a:extLst>
          </p:cNvPr>
          <p:cNvSpPr>
            <a:spLocks noGrp="1"/>
          </p:cNvSpPr>
          <p:nvPr>
            <p:ph type="title"/>
          </p:nvPr>
        </p:nvSpPr>
        <p:spPr>
          <a:xfrm>
            <a:off x="623888" y="1556792"/>
            <a:ext cx="7886700" cy="980529"/>
          </a:xfrm>
        </p:spPr>
        <p:txBody>
          <a:bodyPr/>
          <a:lstStyle/>
          <a:p>
            <a:r>
              <a:rPr lang="ja-JP" altLang="en-US" sz="4800" dirty="0">
                <a:latin typeface="メイリオ" panose="020B0604030504040204" pitchFamily="50" charset="-128"/>
                <a:ea typeface="メイリオ" panose="020B0604030504040204" pitchFamily="50" charset="-128"/>
              </a:rPr>
              <a:t>システムの検証結果</a:t>
            </a:r>
          </a:p>
        </p:txBody>
      </p:sp>
      <p:sp>
        <p:nvSpPr>
          <p:cNvPr id="5" name="テキスト プレースホルダー 4">
            <a:extLst>
              <a:ext uri="{FF2B5EF4-FFF2-40B4-BE49-F238E27FC236}">
                <a16:creationId xmlns:a16="http://schemas.microsoft.com/office/drawing/2014/main" id="{45E46BE0-7967-4BA0-8D07-E2B61E63841E}"/>
              </a:ext>
            </a:extLst>
          </p:cNvPr>
          <p:cNvSpPr>
            <a:spLocks noGrp="1"/>
          </p:cNvSpPr>
          <p:nvPr>
            <p:ph type="body" idx="1"/>
          </p:nvPr>
        </p:nvSpPr>
        <p:spPr>
          <a:xfrm>
            <a:off x="623888" y="2564309"/>
            <a:ext cx="7886700" cy="1500187"/>
          </a:xfrm>
        </p:spPr>
        <p:txBody>
          <a:bodyPr/>
          <a:lstStyle/>
          <a:p>
            <a:r>
              <a:rPr lang="ja-JP" altLang="en-US" sz="3200" dirty="0">
                <a:latin typeface="メイリオ" panose="020B0604030504040204" pitchFamily="50" charset="-128"/>
                <a:ea typeface="メイリオ" panose="020B0604030504040204" pitchFamily="50" charset="-128"/>
              </a:rPr>
              <a:t>令和元年台風１９号（</a:t>
            </a:r>
            <a:r>
              <a:rPr lang="en-US" altLang="ja-JP" sz="3200" dirty="0">
                <a:latin typeface="メイリオ" panose="020B0604030504040204" pitchFamily="50" charset="-128"/>
                <a:ea typeface="メイリオ" panose="020B0604030504040204" pitchFamily="50" charset="-128"/>
              </a:rPr>
              <a:t>Hagibis</a:t>
            </a:r>
            <a:r>
              <a:rPr lang="ja-JP" altLang="en-US" sz="3200" dirty="0">
                <a:latin typeface="メイリオ" panose="020B0604030504040204" pitchFamily="50" charset="-128"/>
                <a:ea typeface="メイリオ" panose="020B0604030504040204" pitchFamily="50" charset="-128"/>
              </a:rPr>
              <a:t>）時の事例</a:t>
            </a:r>
          </a:p>
        </p:txBody>
      </p:sp>
      <p:pic>
        <p:nvPicPr>
          <p:cNvPr id="6" name="図 5">
            <a:extLst>
              <a:ext uri="{FF2B5EF4-FFF2-40B4-BE49-F238E27FC236}">
                <a16:creationId xmlns:a16="http://schemas.microsoft.com/office/drawing/2014/main" id="{1821A6BD-C215-4D4D-B58E-120FCEF805F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3961" b="21128"/>
          <a:stretch/>
        </p:blipFill>
        <p:spPr>
          <a:xfrm>
            <a:off x="151919" y="3884983"/>
            <a:ext cx="8830638" cy="2909147"/>
          </a:xfrm>
          <a:prstGeom prst="rect">
            <a:avLst/>
          </a:prstGeom>
          <a:ln>
            <a:noFill/>
          </a:ln>
          <a:effectLst>
            <a:softEdge rad="112500"/>
          </a:effectLst>
        </p:spPr>
      </p:pic>
    </p:spTree>
    <p:extLst>
      <p:ext uri="{BB962C8B-B14F-4D97-AF65-F5344CB8AC3E}">
        <p14:creationId xmlns:p14="http://schemas.microsoft.com/office/powerpoint/2010/main" val="70665449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A3630A-4239-4B0D-BB4A-A4BA07C33451}"/>
              </a:ext>
            </a:extLst>
          </p:cNvPr>
          <p:cNvSpPr txBox="1">
            <a:spLocks/>
          </p:cNvSpPr>
          <p:nvPr/>
        </p:nvSpPr>
        <p:spPr>
          <a:xfrm>
            <a:off x="300656" y="170247"/>
            <a:ext cx="5987365" cy="654206"/>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4000" dirty="0">
                <a:latin typeface="メイリオ" panose="020B0604030504040204" pitchFamily="50" charset="-128"/>
                <a:ea typeface="メイリオ" panose="020B0604030504040204" pitchFamily="50" charset="-128"/>
              </a:rPr>
              <a:t>利根川流域での検証例</a:t>
            </a:r>
          </a:p>
        </p:txBody>
      </p:sp>
      <p:pic>
        <p:nvPicPr>
          <p:cNvPr id="3" name="図 2">
            <a:extLst>
              <a:ext uri="{FF2B5EF4-FFF2-40B4-BE49-F238E27FC236}">
                <a16:creationId xmlns:a16="http://schemas.microsoft.com/office/drawing/2014/main" id="{192FF6B6-7B53-4A6A-93EC-795F9FEC1349}"/>
              </a:ext>
            </a:extLst>
          </p:cNvPr>
          <p:cNvPicPr>
            <a:picLocks noChangeAspect="1"/>
          </p:cNvPicPr>
          <p:nvPr/>
        </p:nvPicPr>
        <p:blipFill rotWithShape="1">
          <a:blip r:embed="rId2"/>
          <a:srcRect t="6172"/>
          <a:stretch/>
        </p:blipFill>
        <p:spPr>
          <a:xfrm>
            <a:off x="501972" y="1806181"/>
            <a:ext cx="3970031" cy="3133658"/>
          </a:xfrm>
          <a:prstGeom prst="rect">
            <a:avLst/>
          </a:prstGeom>
        </p:spPr>
      </p:pic>
      <p:pic>
        <p:nvPicPr>
          <p:cNvPr id="4" name="図 3">
            <a:extLst>
              <a:ext uri="{FF2B5EF4-FFF2-40B4-BE49-F238E27FC236}">
                <a16:creationId xmlns:a16="http://schemas.microsoft.com/office/drawing/2014/main" id="{CC7A003C-C089-4797-B13E-C53E0E0953EF}"/>
              </a:ext>
            </a:extLst>
          </p:cNvPr>
          <p:cNvPicPr>
            <a:picLocks noChangeAspect="1"/>
          </p:cNvPicPr>
          <p:nvPr/>
        </p:nvPicPr>
        <p:blipFill rotWithShape="1">
          <a:blip r:embed="rId3"/>
          <a:srcRect t="4186"/>
          <a:stretch/>
        </p:blipFill>
        <p:spPr>
          <a:xfrm>
            <a:off x="4919107" y="1813984"/>
            <a:ext cx="3970030" cy="3129461"/>
          </a:xfrm>
          <a:prstGeom prst="rect">
            <a:avLst/>
          </a:prstGeom>
        </p:spPr>
      </p:pic>
      <p:sp>
        <p:nvSpPr>
          <p:cNvPr id="5" name="テキスト ボックス 4">
            <a:extLst>
              <a:ext uri="{FF2B5EF4-FFF2-40B4-BE49-F238E27FC236}">
                <a16:creationId xmlns:a16="http://schemas.microsoft.com/office/drawing/2014/main" id="{9962CE3B-5ED9-44ED-BCBD-F3CD719CCBC9}"/>
              </a:ext>
            </a:extLst>
          </p:cNvPr>
          <p:cNvSpPr txBox="1"/>
          <p:nvPr/>
        </p:nvSpPr>
        <p:spPr>
          <a:xfrm>
            <a:off x="5033237" y="1063648"/>
            <a:ext cx="4062806" cy="553998"/>
          </a:xfrm>
          <a:prstGeom prst="rect">
            <a:avLst/>
          </a:prstGeom>
          <a:noFill/>
        </p:spPr>
        <p:txBody>
          <a:bodyPr wrap="square" rtlCol="0">
            <a:spAutoFit/>
          </a:bodyPr>
          <a:lstStyle/>
          <a:p>
            <a:pPr algn="l">
              <a:buClr>
                <a:schemeClr val="bg1">
                  <a:lumMod val="50000"/>
                </a:schemeClr>
              </a:buClr>
            </a:pPr>
            <a:r>
              <a:rPr lang="ja-JP" altLang="en-US" sz="1500" dirty="0">
                <a:latin typeface="メイリオ" panose="020B0604030504040204" pitchFamily="50" charset="-128"/>
                <a:ea typeface="メイリオ" panose="020B0604030504040204" pitchFamily="50" charset="-128"/>
              </a:rPr>
              <a:t>*観測流量が公表されておらず、比較対象が</a:t>
            </a:r>
            <a:endParaRPr lang="en-US" altLang="ja-JP" sz="1500" dirty="0">
              <a:latin typeface="メイリオ" panose="020B0604030504040204" pitchFamily="50" charset="-128"/>
              <a:ea typeface="メイリオ" panose="020B0604030504040204" pitchFamily="50" charset="-128"/>
            </a:endParaRPr>
          </a:p>
          <a:p>
            <a:pPr algn="l">
              <a:buClr>
                <a:schemeClr val="bg1">
                  <a:lumMod val="50000"/>
                </a:schemeClr>
              </a:buClr>
            </a:pPr>
            <a:r>
              <a:rPr lang="ja-JP" altLang="en-US" sz="1500" dirty="0">
                <a:latin typeface="メイリオ" panose="020B0604030504040204" pitchFamily="50" charset="-128"/>
                <a:ea typeface="メイリオ" panose="020B0604030504040204" pitchFamily="50" charset="-128"/>
              </a:rPr>
              <a:t>  観測水位である点に留意</a:t>
            </a:r>
          </a:p>
        </p:txBody>
      </p:sp>
      <p:sp>
        <p:nvSpPr>
          <p:cNvPr id="6" name="テキスト ボックス 5">
            <a:extLst>
              <a:ext uri="{FF2B5EF4-FFF2-40B4-BE49-F238E27FC236}">
                <a16:creationId xmlns:a16="http://schemas.microsoft.com/office/drawing/2014/main" id="{A8106838-8831-483A-9972-130CC0F285BE}"/>
              </a:ext>
            </a:extLst>
          </p:cNvPr>
          <p:cNvSpPr txBox="1"/>
          <p:nvPr/>
        </p:nvSpPr>
        <p:spPr>
          <a:xfrm>
            <a:off x="1303589" y="4919196"/>
            <a:ext cx="2166066" cy="323165"/>
          </a:xfrm>
          <a:prstGeom prst="rect">
            <a:avLst/>
          </a:prstGeom>
          <a:noFill/>
        </p:spPr>
        <p:txBody>
          <a:bodyPr wrap="square" rtlCol="0">
            <a:spAutoFit/>
          </a:bodyPr>
          <a:lstStyle/>
          <a:p>
            <a:pPr algn="l">
              <a:buClr>
                <a:schemeClr val="bg1">
                  <a:lumMod val="50000"/>
                </a:schemeClr>
              </a:buClr>
            </a:pPr>
            <a:r>
              <a:rPr lang="ja-JP" altLang="en-US" sz="1500" dirty="0">
                <a:latin typeface="メイリオ" panose="020B0604030504040204" pitchFamily="50" charset="-128"/>
                <a:ea typeface="メイリオ" panose="020B0604030504040204" pitchFamily="50" charset="-128"/>
              </a:rPr>
              <a:t>八斗島（利根川中流）</a:t>
            </a:r>
          </a:p>
        </p:txBody>
      </p:sp>
      <p:sp>
        <p:nvSpPr>
          <p:cNvPr id="7" name="テキスト ボックス 6">
            <a:extLst>
              <a:ext uri="{FF2B5EF4-FFF2-40B4-BE49-F238E27FC236}">
                <a16:creationId xmlns:a16="http://schemas.microsoft.com/office/drawing/2014/main" id="{1A1D543B-0511-4B99-8AD2-68C285E2E3CE}"/>
              </a:ext>
            </a:extLst>
          </p:cNvPr>
          <p:cNvSpPr txBox="1"/>
          <p:nvPr/>
        </p:nvSpPr>
        <p:spPr>
          <a:xfrm>
            <a:off x="5957969" y="4921462"/>
            <a:ext cx="2166066" cy="323165"/>
          </a:xfrm>
          <a:prstGeom prst="rect">
            <a:avLst/>
          </a:prstGeom>
          <a:noFill/>
        </p:spPr>
        <p:txBody>
          <a:bodyPr wrap="square" rtlCol="0">
            <a:spAutoFit/>
          </a:bodyPr>
          <a:lstStyle/>
          <a:p>
            <a:pPr algn="l">
              <a:buClr>
                <a:schemeClr val="bg1">
                  <a:lumMod val="50000"/>
                </a:schemeClr>
              </a:buClr>
            </a:pPr>
            <a:r>
              <a:rPr lang="ja-JP" altLang="en-US" sz="1500" dirty="0">
                <a:latin typeface="メイリオ" panose="020B0604030504040204" pitchFamily="50" charset="-128"/>
                <a:ea typeface="メイリオ" panose="020B0604030504040204" pitchFamily="50" charset="-128"/>
              </a:rPr>
              <a:t>取手（利根川下流）</a:t>
            </a:r>
          </a:p>
        </p:txBody>
      </p:sp>
      <p:sp>
        <p:nvSpPr>
          <p:cNvPr id="8" name="テキスト ボックス 7">
            <a:extLst>
              <a:ext uri="{FF2B5EF4-FFF2-40B4-BE49-F238E27FC236}">
                <a16:creationId xmlns:a16="http://schemas.microsoft.com/office/drawing/2014/main" id="{F6D7E98F-23D8-474B-B9FD-7097260517BA}"/>
              </a:ext>
            </a:extLst>
          </p:cNvPr>
          <p:cNvSpPr txBox="1"/>
          <p:nvPr/>
        </p:nvSpPr>
        <p:spPr>
          <a:xfrm>
            <a:off x="107504" y="5321347"/>
            <a:ext cx="8843344" cy="1569660"/>
          </a:xfrm>
          <a:prstGeom prst="rect">
            <a:avLst/>
          </a:prstGeom>
          <a:noFill/>
        </p:spPr>
        <p:txBody>
          <a:bodyPr wrap="square" rtlCol="0">
            <a:spAutoFit/>
          </a:bodyPr>
          <a:lstStyle/>
          <a:p>
            <a:pPr marL="342900" indent="-342900">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計算値（流量）と観測値（水位）で、</a:t>
            </a:r>
            <a:r>
              <a:rPr lang="ja-JP" altLang="en-US" sz="2400" b="1" dirty="0">
                <a:latin typeface="メイリオ" panose="020B0604030504040204" pitchFamily="50" charset="-128"/>
                <a:ea typeface="メイリオ" panose="020B0604030504040204" pitchFamily="50" charset="-128"/>
              </a:rPr>
              <a:t>ピーク位置はよく整合が取れている</a:t>
            </a:r>
            <a:endParaRPr lang="en-US" altLang="ja-JP" sz="2400" b="1" dirty="0">
              <a:latin typeface="メイリオ" panose="020B0604030504040204" pitchFamily="50" charset="-128"/>
              <a:ea typeface="メイリオ" panose="020B0604030504040204" pitchFamily="50" charset="-128"/>
            </a:endParaRPr>
          </a:p>
          <a:p>
            <a:pPr marL="342900" indent="-342900">
              <a:buClr>
                <a:schemeClr val="bg1">
                  <a:lumMod val="50000"/>
                </a:schemeClr>
              </a:buClr>
              <a:buFont typeface="Wingdings" pitchFamily="2" charset="2"/>
              <a:buChar char="l"/>
            </a:pPr>
            <a:r>
              <a:rPr lang="ja-JP" altLang="en-US" sz="2400" dirty="0">
                <a:latin typeface="メイリオ" panose="020B0604030504040204" pitchFamily="50" charset="-128"/>
                <a:ea typeface="メイリオ" panose="020B0604030504040204" pitchFamily="50" charset="-128"/>
              </a:rPr>
              <a:t>ただし、計算流量の過小や、下流の影響を考慮できていない点など、</a:t>
            </a:r>
            <a:r>
              <a:rPr lang="ja-JP" altLang="en-US" sz="2400" b="1" dirty="0">
                <a:latin typeface="メイリオ" panose="020B0604030504040204" pitchFamily="50" charset="-128"/>
                <a:ea typeface="メイリオ" panose="020B0604030504040204" pitchFamily="50" charset="-128"/>
              </a:rPr>
              <a:t>評価の課題は残る</a:t>
            </a:r>
          </a:p>
        </p:txBody>
      </p:sp>
      <p:sp>
        <p:nvSpPr>
          <p:cNvPr id="9" name="テキスト ボックス 8">
            <a:extLst>
              <a:ext uri="{FF2B5EF4-FFF2-40B4-BE49-F238E27FC236}">
                <a16:creationId xmlns:a16="http://schemas.microsoft.com/office/drawing/2014/main" id="{B1BDCD74-33E7-4BED-9E06-1C2999C72543}"/>
              </a:ext>
            </a:extLst>
          </p:cNvPr>
          <p:cNvSpPr txBox="1"/>
          <p:nvPr/>
        </p:nvSpPr>
        <p:spPr>
          <a:xfrm>
            <a:off x="2570969" y="3618088"/>
            <a:ext cx="1185060" cy="415498"/>
          </a:xfrm>
          <a:prstGeom prst="rect">
            <a:avLst/>
          </a:prstGeom>
          <a:noFill/>
        </p:spPr>
        <p:txBody>
          <a:bodyPr wrap="square" rtlCol="0">
            <a:spAutoFit/>
          </a:bodyPr>
          <a:lstStyle/>
          <a:p>
            <a:pPr algn="l">
              <a:buClr>
                <a:schemeClr val="bg1">
                  <a:lumMod val="50000"/>
                </a:schemeClr>
              </a:buClr>
            </a:pPr>
            <a:r>
              <a:rPr lang="ja-JP" altLang="en-US" sz="1050" b="1" dirty="0">
                <a:solidFill>
                  <a:srgbClr val="FB979E"/>
                </a:solidFill>
                <a:latin typeface="メイリオ" panose="020B0604030504040204" pitchFamily="50" charset="-128"/>
                <a:ea typeface="メイリオ" panose="020B0604030504040204" pitchFamily="50" charset="-128"/>
              </a:rPr>
              <a:t>流量ピーク値が</a:t>
            </a:r>
            <a:endParaRPr lang="en-US" altLang="ja-JP" sz="1050" b="1" dirty="0">
              <a:solidFill>
                <a:srgbClr val="FB979E"/>
              </a:solidFill>
              <a:latin typeface="メイリオ" panose="020B0604030504040204" pitchFamily="50" charset="-128"/>
              <a:ea typeface="メイリオ" panose="020B0604030504040204" pitchFamily="50" charset="-128"/>
            </a:endParaRPr>
          </a:p>
          <a:p>
            <a:pPr algn="l">
              <a:buClr>
                <a:schemeClr val="bg1">
                  <a:lumMod val="50000"/>
                </a:schemeClr>
              </a:buClr>
            </a:pPr>
            <a:r>
              <a:rPr lang="ja-JP" altLang="en-US" sz="1050" b="1" dirty="0">
                <a:solidFill>
                  <a:srgbClr val="FB979E"/>
                </a:solidFill>
                <a:latin typeface="メイリオ" panose="020B0604030504040204" pitchFamily="50" charset="-128"/>
                <a:ea typeface="メイリオ" panose="020B0604030504040204" pitchFamily="50" charset="-128"/>
              </a:rPr>
              <a:t>過小評価</a:t>
            </a:r>
          </a:p>
        </p:txBody>
      </p:sp>
      <p:grpSp>
        <p:nvGrpSpPr>
          <p:cNvPr id="10" name="グループ化 9">
            <a:extLst>
              <a:ext uri="{FF2B5EF4-FFF2-40B4-BE49-F238E27FC236}">
                <a16:creationId xmlns:a16="http://schemas.microsoft.com/office/drawing/2014/main" id="{043B49DC-B630-4816-990C-0AB68D65297A}"/>
              </a:ext>
            </a:extLst>
          </p:cNvPr>
          <p:cNvGrpSpPr/>
          <p:nvPr/>
        </p:nvGrpSpPr>
        <p:grpSpPr>
          <a:xfrm>
            <a:off x="7085266" y="3563462"/>
            <a:ext cx="1135070" cy="862542"/>
            <a:chOff x="9349465" y="3920787"/>
            <a:chExt cx="1513426" cy="1150056"/>
          </a:xfrm>
        </p:grpSpPr>
        <p:sp>
          <p:nvSpPr>
            <p:cNvPr id="11" name="テキスト ボックス 10">
              <a:extLst>
                <a:ext uri="{FF2B5EF4-FFF2-40B4-BE49-F238E27FC236}">
                  <a16:creationId xmlns:a16="http://schemas.microsoft.com/office/drawing/2014/main" id="{72E9FFAC-0347-4F75-A51C-480450792CDF}"/>
                </a:ext>
              </a:extLst>
            </p:cNvPr>
            <p:cNvSpPr txBox="1"/>
            <p:nvPr/>
          </p:nvSpPr>
          <p:spPr>
            <a:xfrm>
              <a:off x="9513545" y="4516845"/>
              <a:ext cx="1349346" cy="553998"/>
            </a:xfrm>
            <a:prstGeom prst="rect">
              <a:avLst/>
            </a:prstGeom>
            <a:noFill/>
          </p:spPr>
          <p:txBody>
            <a:bodyPr wrap="square" rtlCol="0">
              <a:spAutoFit/>
            </a:bodyPr>
            <a:lstStyle/>
            <a:p>
              <a:pPr algn="just">
                <a:buClr>
                  <a:schemeClr val="bg1">
                    <a:lumMod val="50000"/>
                  </a:schemeClr>
                </a:buClr>
              </a:pPr>
              <a:r>
                <a:rPr lang="ja-JP" altLang="en-US" sz="1050" b="1" dirty="0">
                  <a:solidFill>
                    <a:srgbClr val="FB979E"/>
                  </a:solidFill>
                  <a:latin typeface="メイリオ" panose="020B0604030504040204" pitchFamily="50" charset="-128"/>
                  <a:ea typeface="メイリオ" panose="020B0604030504040204" pitchFamily="50" charset="-128"/>
                </a:rPr>
                <a:t>リスク低下が早い可能性</a:t>
              </a:r>
            </a:p>
          </p:txBody>
        </p:sp>
        <p:sp>
          <p:nvSpPr>
            <p:cNvPr id="12" name="矢印: 下 11">
              <a:extLst>
                <a:ext uri="{FF2B5EF4-FFF2-40B4-BE49-F238E27FC236}">
                  <a16:creationId xmlns:a16="http://schemas.microsoft.com/office/drawing/2014/main" id="{85841E2F-2D2B-42AC-B491-D34B7666ADA0}"/>
                </a:ext>
              </a:extLst>
            </p:cNvPr>
            <p:cNvSpPr/>
            <p:nvPr/>
          </p:nvSpPr>
          <p:spPr>
            <a:xfrm>
              <a:off x="9349465" y="3920787"/>
              <a:ext cx="253810" cy="73866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B979E"/>
                </a:solidFill>
              </a:endParaRPr>
            </a:p>
          </p:txBody>
        </p:sp>
      </p:grpSp>
      <p:sp>
        <p:nvSpPr>
          <p:cNvPr id="13" name="テキスト ボックス 12">
            <a:extLst>
              <a:ext uri="{FF2B5EF4-FFF2-40B4-BE49-F238E27FC236}">
                <a16:creationId xmlns:a16="http://schemas.microsoft.com/office/drawing/2014/main" id="{FA24C027-0195-4A36-B510-B14EC9F0757E}"/>
              </a:ext>
            </a:extLst>
          </p:cNvPr>
          <p:cNvSpPr txBox="1"/>
          <p:nvPr/>
        </p:nvSpPr>
        <p:spPr>
          <a:xfrm>
            <a:off x="108701" y="1049806"/>
            <a:ext cx="4924536"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システムによる流量計算</a:t>
            </a:r>
          </a:p>
        </p:txBody>
      </p:sp>
    </p:spTree>
    <p:extLst>
      <p:ext uri="{BB962C8B-B14F-4D97-AF65-F5344CB8AC3E}">
        <p14:creationId xmlns:p14="http://schemas.microsoft.com/office/powerpoint/2010/main" val="1377852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3A0FB6FC-E672-496E-8F05-0076A8E9EE1F}"/>
              </a:ext>
            </a:extLst>
          </p:cNvPr>
          <p:cNvSpPr txBox="1">
            <a:spLocks/>
          </p:cNvSpPr>
          <p:nvPr/>
        </p:nvSpPr>
        <p:spPr>
          <a:xfrm>
            <a:off x="8421936" y="209847"/>
            <a:ext cx="594360" cy="365125"/>
          </a:xfr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266847D1-0852-4153-95B6-68388131A655}" type="slidenum">
              <a:rPr lang="ja-JP" altLang="en-US" smtClean="0"/>
              <a:pPr/>
              <a:t>9</a:t>
            </a:fld>
            <a:endParaRPr lang="ja-JP" altLang="en-US"/>
          </a:p>
        </p:txBody>
      </p:sp>
      <p:pic>
        <p:nvPicPr>
          <p:cNvPr id="3" name="図 2" descr="グラフ&#10;&#10;自動的に生成された説明">
            <a:extLst>
              <a:ext uri="{FF2B5EF4-FFF2-40B4-BE49-F238E27FC236}">
                <a16:creationId xmlns:a16="http://schemas.microsoft.com/office/drawing/2014/main" id="{9A63ED71-9F21-4B62-89C6-8D951BA29B72}"/>
              </a:ext>
            </a:extLst>
          </p:cNvPr>
          <p:cNvPicPr>
            <a:picLocks noChangeAspect="1"/>
          </p:cNvPicPr>
          <p:nvPr/>
        </p:nvPicPr>
        <p:blipFill rotWithShape="1">
          <a:blip r:embed="rId2">
            <a:extLst>
              <a:ext uri="{28A0092B-C50C-407E-A947-70E740481C1C}">
                <a14:useLocalDpi xmlns:a14="http://schemas.microsoft.com/office/drawing/2010/main" val="0"/>
              </a:ext>
            </a:extLst>
          </a:blip>
          <a:srcRect l="1850" t="15261" b="5722"/>
          <a:stretch/>
        </p:blipFill>
        <p:spPr>
          <a:xfrm>
            <a:off x="10116616" y="593997"/>
            <a:ext cx="4438651" cy="5049551"/>
          </a:xfrm>
          <a:prstGeom prst="rect">
            <a:avLst/>
          </a:prstGeom>
        </p:spPr>
      </p:pic>
      <p:sp>
        <p:nvSpPr>
          <p:cNvPr id="4" name="正方形/長方形 3">
            <a:extLst>
              <a:ext uri="{FF2B5EF4-FFF2-40B4-BE49-F238E27FC236}">
                <a16:creationId xmlns:a16="http://schemas.microsoft.com/office/drawing/2014/main" id="{7AD6263E-B817-499F-BCB1-671DD35CC54C}"/>
              </a:ext>
            </a:extLst>
          </p:cNvPr>
          <p:cNvSpPr/>
          <p:nvPr/>
        </p:nvSpPr>
        <p:spPr>
          <a:xfrm>
            <a:off x="1914159" y="2855562"/>
            <a:ext cx="2124076" cy="80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FDB2133B-B1B8-4BA1-8E3A-3B49E60CECB1}"/>
              </a:ext>
            </a:extLst>
          </p:cNvPr>
          <p:cNvSpPr txBox="1">
            <a:spLocks/>
          </p:cNvSpPr>
          <p:nvPr/>
        </p:nvSpPr>
        <p:spPr>
          <a:xfrm>
            <a:off x="287420" y="184383"/>
            <a:ext cx="6339815" cy="654206"/>
          </a:xfr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rPr>
              <a:t>広域で見た内水リスクの分布</a:t>
            </a:r>
          </a:p>
        </p:txBody>
      </p:sp>
      <p:sp>
        <p:nvSpPr>
          <p:cNvPr id="6" name="正方形/長方形 5">
            <a:extLst>
              <a:ext uri="{FF2B5EF4-FFF2-40B4-BE49-F238E27FC236}">
                <a16:creationId xmlns:a16="http://schemas.microsoft.com/office/drawing/2014/main" id="{D94C584F-8140-44BD-AA78-61B07F85E666}"/>
              </a:ext>
            </a:extLst>
          </p:cNvPr>
          <p:cNvSpPr/>
          <p:nvPr/>
        </p:nvSpPr>
        <p:spPr>
          <a:xfrm>
            <a:off x="13783741" y="3299429"/>
            <a:ext cx="619126" cy="1410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グラフ&#10;&#10;自動的に生成された説明">
            <a:extLst>
              <a:ext uri="{FF2B5EF4-FFF2-40B4-BE49-F238E27FC236}">
                <a16:creationId xmlns:a16="http://schemas.microsoft.com/office/drawing/2014/main" id="{AC92A121-B764-4E58-B91F-D82648331DDF}"/>
              </a:ext>
            </a:extLst>
          </p:cNvPr>
          <p:cNvPicPr>
            <a:picLocks noChangeAspect="1"/>
          </p:cNvPicPr>
          <p:nvPr/>
        </p:nvPicPr>
        <p:blipFill rotWithShape="1">
          <a:blip r:embed="rId2">
            <a:extLst>
              <a:ext uri="{28A0092B-C50C-407E-A947-70E740481C1C}">
                <a14:useLocalDpi xmlns:a14="http://schemas.microsoft.com/office/drawing/2010/main" val="0"/>
              </a:ext>
            </a:extLst>
          </a:blip>
          <a:srcRect l="82738" t="61953" r="8176" b="19244"/>
          <a:stretch/>
        </p:blipFill>
        <p:spPr>
          <a:xfrm>
            <a:off x="13755166" y="3462323"/>
            <a:ext cx="695325" cy="2033366"/>
          </a:xfrm>
          <a:prstGeom prst="rect">
            <a:avLst/>
          </a:prstGeom>
        </p:spPr>
      </p:pic>
      <p:sp>
        <p:nvSpPr>
          <p:cNvPr id="8" name="テキスト ボックス 7">
            <a:extLst>
              <a:ext uri="{FF2B5EF4-FFF2-40B4-BE49-F238E27FC236}">
                <a16:creationId xmlns:a16="http://schemas.microsoft.com/office/drawing/2014/main" id="{D78EC176-058A-445C-B41C-6A1288FFD6AE}"/>
              </a:ext>
            </a:extLst>
          </p:cNvPr>
          <p:cNvSpPr txBox="1"/>
          <p:nvPr/>
        </p:nvSpPr>
        <p:spPr>
          <a:xfrm>
            <a:off x="13564666" y="3226073"/>
            <a:ext cx="1181100" cy="323165"/>
          </a:xfrm>
          <a:prstGeom prst="rect">
            <a:avLst/>
          </a:prstGeom>
          <a:noFill/>
        </p:spPr>
        <p:txBody>
          <a:bodyPr wrap="square" rtlCol="0">
            <a:spAutoFit/>
          </a:bodyPr>
          <a:lstStyle/>
          <a:p>
            <a:pPr algn="l">
              <a:buClr>
                <a:schemeClr val="bg1">
                  <a:lumMod val="50000"/>
                </a:schemeClr>
              </a:buClr>
            </a:pPr>
            <a:r>
              <a:rPr lang="en-US" altLang="ja-JP" sz="1500" dirty="0">
                <a:latin typeface="メイリオ" panose="020B0604030504040204" pitchFamily="50" charset="-128"/>
                <a:ea typeface="メイリオ" panose="020B0604030504040204" pitchFamily="50" charset="-128"/>
              </a:rPr>
              <a:t>Risk Level</a:t>
            </a:r>
            <a:endParaRPr lang="ja-JP" altLang="en-US" sz="15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F416E2A-E393-44FF-945B-4A3A3461A7A3}"/>
              </a:ext>
            </a:extLst>
          </p:cNvPr>
          <p:cNvSpPr txBox="1"/>
          <p:nvPr/>
        </p:nvSpPr>
        <p:spPr>
          <a:xfrm>
            <a:off x="-52501" y="1070155"/>
            <a:ext cx="3933320" cy="415498"/>
          </a:xfrm>
          <a:prstGeom prst="rect">
            <a:avLst/>
          </a:prstGeom>
          <a:noFill/>
        </p:spPr>
        <p:txBody>
          <a:bodyPr wrap="square" rtlCol="0">
            <a:spAutoFit/>
          </a:bodyPr>
          <a:lstStyle/>
          <a:p>
            <a:pPr algn="l">
              <a:buClr>
                <a:schemeClr val="bg1">
                  <a:lumMod val="50000"/>
                </a:schemeClr>
              </a:buClr>
            </a:pPr>
            <a:r>
              <a:rPr lang="ja-JP" altLang="en-US" sz="2100" b="1" dirty="0">
                <a:latin typeface="メイリオ" panose="020B0604030504040204" pitchFamily="50" charset="-128"/>
                <a:ea typeface="メイリオ" panose="020B0604030504040204" pitchFamily="50" charset="-128"/>
              </a:rPr>
              <a:t>（</a:t>
            </a:r>
            <a:r>
              <a:rPr lang="en-US" altLang="ja-JP" sz="2100" b="1" dirty="0">
                <a:latin typeface="メイリオ" panose="020B0604030504040204" pitchFamily="50" charset="-128"/>
                <a:ea typeface="メイリオ" panose="020B0604030504040204" pitchFamily="50" charset="-128"/>
              </a:rPr>
              <a:t>2019/10/13  0:00</a:t>
            </a:r>
            <a:r>
              <a:rPr lang="ja-JP" altLang="en-US" sz="2100" b="1" dirty="0">
                <a:latin typeface="メイリオ" panose="020B0604030504040204" pitchFamily="50" charset="-128"/>
                <a:ea typeface="メイリオ" panose="020B0604030504040204" pitchFamily="50" charset="-128"/>
              </a:rPr>
              <a:t>時点）</a:t>
            </a:r>
            <a:endParaRPr lang="en-US" altLang="ja-JP" sz="2100" b="1"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2DBDD3E5-D747-46F2-962C-D4F3DB8698A5}"/>
              </a:ext>
            </a:extLst>
          </p:cNvPr>
          <p:cNvPicPr>
            <a:picLocks noChangeAspect="1"/>
          </p:cNvPicPr>
          <p:nvPr/>
        </p:nvPicPr>
        <p:blipFill>
          <a:blip r:embed="rId3"/>
          <a:stretch>
            <a:fillRect/>
          </a:stretch>
        </p:blipFill>
        <p:spPr>
          <a:xfrm>
            <a:off x="11690158" y="3816476"/>
            <a:ext cx="192402" cy="192192"/>
          </a:xfrm>
          <a:prstGeom prst="rect">
            <a:avLst/>
          </a:prstGeom>
        </p:spPr>
      </p:pic>
      <p:pic>
        <p:nvPicPr>
          <p:cNvPr id="11" name="図 10">
            <a:extLst>
              <a:ext uri="{FF2B5EF4-FFF2-40B4-BE49-F238E27FC236}">
                <a16:creationId xmlns:a16="http://schemas.microsoft.com/office/drawing/2014/main" id="{A1B70074-71D4-4106-9547-6A8726379F5E}"/>
              </a:ext>
            </a:extLst>
          </p:cNvPr>
          <p:cNvPicPr>
            <a:picLocks noChangeAspect="1"/>
          </p:cNvPicPr>
          <p:nvPr/>
        </p:nvPicPr>
        <p:blipFill>
          <a:blip r:embed="rId3"/>
          <a:stretch>
            <a:fillRect/>
          </a:stretch>
        </p:blipFill>
        <p:spPr>
          <a:xfrm>
            <a:off x="12733698" y="4193415"/>
            <a:ext cx="192794" cy="192585"/>
          </a:xfrm>
          <a:prstGeom prst="rect">
            <a:avLst/>
          </a:prstGeom>
        </p:spPr>
      </p:pic>
      <p:sp>
        <p:nvSpPr>
          <p:cNvPr id="12" name="テキスト ボックス 11">
            <a:extLst>
              <a:ext uri="{FF2B5EF4-FFF2-40B4-BE49-F238E27FC236}">
                <a16:creationId xmlns:a16="http://schemas.microsoft.com/office/drawing/2014/main" id="{94379F75-253A-4155-A3F1-6D31F4DFBEA1}"/>
              </a:ext>
            </a:extLst>
          </p:cNvPr>
          <p:cNvSpPr txBox="1"/>
          <p:nvPr/>
        </p:nvSpPr>
        <p:spPr>
          <a:xfrm>
            <a:off x="13045555" y="4624728"/>
            <a:ext cx="882152" cy="369332"/>
          </a:xfrm>
          <a:prstGeom prst="rect">
            <a:avLst/>
          </a:prstGeom>
          <a:noFill/>
        </p:spPr>
        <p:txBody>
          <a:bodyPr wrap="square" rtlCol="0">
            <a:spAutoFit/>
          </a:bodyPr>
          <a:lstStyle/>
          <a:p>
            <a:pPr algn="l"/>
            <a:r>
              <a:rPr lang="en-US" altLang="ja-JP" dirty="0" err="1">
                <a:latin typeface="Times New Roman" panose="02020603050405020304" pitchFamily="18" charset="0"/>
                <a:ea typeface="ＭＳ 明朝" panose="02020609040205080304" pitchFamily="17" charset="-128"/>
                <a:cs typeface="Times New Roman" panose="02020603050405020304" pitchFamily="18" charset="0"/>
              </a:rPr>
              <a:t>Toride</a:t>
            </a:r>
            <a:endParaRPr lang="ja-JP" altLang="en-US" dirty="0">
              <a:latin typeface="Times New Roman" panose="02020603050405020304" pitchFamily="18" charset="0"/>
              <a:ea typeface="ＭＳ 明朝" panose="02020609040205080304" pitchFamily="17" charset="-128"/>
              <a:cs typeface="Times New Roman" panose="02020603050405020304" pitchFamily="18" charset="0"/>
            </a:endParaRPr>
          </a:p>
        </p:txBody>
      </p:sp>
      <p:cxnSp>
        <p:nvCxnSpPr>
          <p:cNvPr id="13" name="直線コネクタ 12">
            <a:extLst>
              <a:ext uri="{FF2B5EF4-FFF2-40B4-BE49-F238E27FC236}">
                <a16:creationId xmlns:a16="http://schemas.microsoft.com/office/drawing/2014/main" id="{A84B2C9F-288B-40BB-B24D-A5D45029A8D7}"/>
              </a:ext>
            </a:extLst>
          </p:cNvPr>
          <p:cNvCxnSpPr>
            <a:cxnSpLocks/>
          </p:cNvCxnSpPr>
          <p:nvPr/>
        </p:nvCxnSpPr>
        <p:spPr>
          <a:xfrm>
            <a:off x="12908936" y="4339626"/>
            <a:ext cx="457481" cy="38776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27A5CEE-B2BC-4B1F-8C9F-965234797A51}"/>
              </a:ext>
            </a:extLst>
          </p:cNvPr>
          <p:cNvSpPr txBox="1"/>
          <p:nvPr/>
        </p:nvSpPr>
        <p:spPr>
          <a:xfrm>
            <a:off x="11265425" y="3912572"/>
            <a:ext cx="1070516" cy="369332"/>
          </a:xfrm>
          <a:prstGeom prst="rect">
            <a:avLst/>
          </a:prstGeom>
          <a:noFill/>
        </p:spPr>
        <p:txBody>
          <a:bodyPr wrap="square" rtlCol="0">
            <a:spAutoFit/>
          </a:bodyPr>
          <a:lstStyle/>
          <a:p>
            <a:pPr algn="ctr"/>
            <a:r>
              <a:rPr lang="en-US" altLang="ja-JP" dirty="0" err="1">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Yattajima</a:t>
            </a:r>
            <a:endParaRPr lang="ja-JP" altLang="en-US"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5002204-838B-4DD5-A3AF-12C5C33FED7A}"/>
              </a:ext>
            </a:extLst>
          </p:cNvPr>
          <p:cNvSpPr txBox="1"/>
          <p:nvPr/>
        </p:nvSpPr>
        <p:spPr>
          <a:xfrm>
            <a:off x="53041" y="2080018"/>
            <a:ext cx="4152899" cy="3785652"/>
          </a:xfrm>
          <a:prstGeom prst="rect">
            <a:avLst/>
          </a:prstGeom>
          <a:noFill/>
        </p:spPr>
        <p:txBody>
          <a:bodyPr wrap="square" rtlCol="0">
            <a:spAutoFit/>
          </a:bodyPr>
          <a:lstStyle/>
          <a:p>
            <a:pPr marL="342900" indent="-342900">
              <a:buClr>
                <a:schemeClr val="bg1">
                  <a:lumMod val="50000"/>
                </a:schemeClr>
              </a:buClr>
              <a:buFont typeface="Wingdings" pitchFamily="2" charset="2"/>
              <a:buChar char="l"/>
            </a:pPr>
            <a:r>
              <a:rPr lang="ja-JP" altLang="ja-JP" sz="2400" dirty="0">
                <a:latin typeface="メイリオ" panose="020B0604030504040204" pitchFamily="50" charset="-128"/>
                <a:ea typeface="メイリオ" panose="020B0604030504040204" pitchFamily="50" charset="-128"/>
              </a:rPr>
              <a:t>関東から東北地方の広い範囲にかけて最大レベルと評価され，レベル</a:t>
            </a:r>
            <a:r>
              <a:rPr lang="en-US" altLang="ja-JP" sz="2400" dirty="0">
                <a:latin typeface="メイリオ" panose="020B0604030504040204" pitchFamily="50" charset="-128"/>
                <a:ea typeface="メイリオ" panose="020B0604030504040204" pitchFamily="50" charset="-128"/>
              </a:rPr>
              <a:t>5</a:t>
            </a:r>
            <a:r>
              <a:rPr lang="ja-JP" altLang="ja-JP" sz="2400" dirty="0">
                <a:latin typeface="メイリオ" panose="020B0604030504040204" pitchFamily="50" charset="-128"/>
                <a:ea typeface="メイリオ" panose="020B0604030504040204" pitchFamily="50" charset="-128"/>
              </a:rPr>
              <a:t>や</a:t>
            </a:r>
            <a:r>
              <a:rPr lang="en-US" altLang="ja-JP" sz="2400" dirty="0">
                <a:latin typeface="メイリオ" panose="020B0604030504040204" pitchFamily="50" charset="-128"/>
                <a:ea typeface="メイリオ" panose="020B0604030504040204" pitchFamily="50" charset="-128"/>
              </a:rPr>
              <a:t>6</a:t>
            </a:r>
            <a:r>
              <a:rPr lang="ja-JP" altLang="ja-JP" sz="2400" dirty="0">
                <a:latin typeface="メイリオ" panose="020B0604030504040204" pitchFamily="50" charset="-128"/>
                <a:ea typeface="メイリオ" panose="020B0604030504040204" pitchFamily="50" charset="-128"/>
              </a:rPr>
              <a:t>の危険な地域も多く存在していた</a:t>
            </a:r>
            <a:endParaRPr lang="en-US" altLang="ja-JP" sz="2400" dirty="0">
              <a:latin typeface="メイリオ" panose="020B0604030504040204" pitchFamily="50" charset="-128"/>
              <a:ea typeface="メイリオ" panose="020B0604030504040204" pitchFamily="50" charset="-128"/>
            </a:endParaRPr>
          </a:p>
          <a:p>
            <a:pPr marL="342900" indent="-342900">
              <a:buClr>
                <a:schemeClr val="bg1">
                  <a:lumMod val="50000"/>
                </a:schemeClr>
              </a:buClr>
              <a:buFont typeface="Wingdings" pitchFamily="2" charset="2"/>
              <a:buChar char="l"/>
            </a:pPr>
            <a:endParaRPr lang="en-US" altLang="ja-JP" sz="2400" dirty="0">
              <a:latin typeface="メイリオ" panose="020B0604030504040204" pitchFamily="50" charset="-128"/>
              <a:ea typeface="メイリオ" panose="020B0604030504040204" pitchFamily="50" charset="-128"/>
            </a:endParaRPr>
          </a:p>
          <a:p>
            <a:pPr marL="342900" indent="-342900">
              <a:buClr>
                <a:schemeClr val="bg1">
                  <a:lumMod val="50000"/>
                </a:schemeClr>
              </a:buClr>
              <a:buFont typeface="Wingdings" pitchFamily="2" charset="2"/>
              <a:buChar char="l"/>
            </a:pPr>
            <a:r>
              <a:rPr lang="ja-JP" altLang="ja-JP" sz="2400" dirty="0">
                <a:latin typeface="メイリオ" panose="020B0604030504040204" pitchFamily="50" charset="-128"/>
                <a:ea typeface="メイリオ" panose="020B0604030504040204" pitchFamily="50" charset="-128"/>
              </a:rPr>
              <a:t>取手地点を含む関東地方の太平洋側では降雨量がさほど多くなく</a:t>
            </a:r>
            <a:r>
              <a:rPr lang="ja-JP" altLang="en-US" sz="2400" dirty="0">
                <a:latin typeface="メイリオ" panose="020B0604030504040204" pitchFamily="50" charset="-128"/>
                <a:ea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rPr>
              <a:t>内水由来のリスクは低かった</a:t>
            </a:r>
            <a:endParaRPr lang="ja-JP" altLang="en-US" sz="2400"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BC22BDCC-CBD6-4574-BF84-D8F2DA27B2D8}"/>
              </a:ext>
            </a:extLst>
          </p:cNvPr>
          <p:cNvPicPr>
            <a:picLocks noChangeAspect="1"/>
          </p:cNvPicPr>
          <p:nvPr/>
        </p:nvPicPr>
        <p:blipFill>
          <a:blip r:embed="rId4"/>
          <a:stretch>
            <a:fillRect/>
          </a:stretch>
        </p:blipFill>
        <p:spPr>
          <a:xfrm>
            <a:off x="4066444" y="1084660"/>
            <a:ext cx="5186496" cy="5655823"/>
          </a:xfrm>
          <a:prstGeom prst="rect">
            <a:avLst/>
          </a:prstGeom>
        </p:spPr>
      </p:pic>
    </p:spTree>
    <p:extLst>
      <p:ext uri="{BB962C8B-B14F-4D97-AF65-F5344CB8AC3E}">
        <p14:creationId xmlns:p14="http://schemas.microsoft.com/office/powerpoint/2010/main" val="2575081330"/>
      </p:ext>
    </p:extLst>
  </p:cSld>
  <p:clrMapOvr>
    <a:masterClrMapping/>
  </p:clrMapOvr>
  <p:transition>
    <p:wipe dir="r"/>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4183</TotalTime>
  <Words>828</Words>
  <Application>Microsoft Office PowerPoint</Application>
  <PresentationFormat>画面に合わせる (4:3)</PresentationFormat>
  <Paragraphs>119</Paragraphs>
  <Slides>11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ＭＳ Ｐゴシック</vt:lpstr>
      <vt:lpstr>ＭＳ 明朝</vt:lpstr>
      <vt:lpstr>メイリオ</vt:lpstr>
      <vt:lpstr>游ゴシック</vt:lpstr>
      <vt:lpstr>Arial</vt:lpstr>
      <vt:lpstr>Arial Black</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システムの検証結果</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naro</dc:creator>
  <cp:lastModifiedBy>河埜　美紀</cp:lastModifiedBy>
  <cp:revision>413</cp:revision>
  <cp:lastPrinted>2021-09-08T00:18:57Z</cp:lastPrinted>
  <dcterms:created xsi:type="dcterms:W3CDTF">2008-01-10T08:41:27Z</dcterms:created>
  <dcterms:modified xsi:type="dcterms:W3CDTF">2021-09-08T00:19:11Z</dcterms:modified>
</cp:coreProperties>
</file>