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8" r:id="rId5"/>
    <p:sldId id="257" r:id="rId6"/>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D050"/>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1" d="100"/>
          <a:sy n="121" d="100"/>
        </p:scale>
        <p:origin x="131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FB2DDDA-D0E9-49A8-AE64-4780946CB66F}" type="datetimeFigureOut">
              <a:rPr kumimoji="1" lang="ja-JP" altLang="en-US" smtClean="0"/>
              <a:t>2023/10/18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8FA7DAE-B1A8-49FD-A74C-0F3ACDC12528}" type="slidenum">
              <a:rPr kumimoji="1" lang="ja-JP" altLang="en-US" smtClean="0"/>
              <a:t>‹#›</a:t>
            </a:fld>
            <a:endParaRPr kumimoji="1" lang="ja-JP" altLang="en-US"/>
          </a:p>
        </p:txBody>
      </p:sp>
      <p:sp>
        <p:nvSpPr>
          <p:cNvPr id="7" name="テキスト ボックス 6"/>
          <p:cNvSpPr txBox="1"/>
          <p:nvPr userDrawn="1"/>
        </p:nvSpPr>
        <p:spPr>
          <a:xfrm>
            <a:off x="0" y="38101"/>
            <a:ext cx="1257300" cy="646331"/>
          </a:xfrm>
          <a:prstGeom prst="rect">
            <a:avLst/>
          </a:prstGeom>
          <a:noFill/>
        </p:spPr>
        <p:txBody>
          <a:bodyPr wrap="square" rtlCol="0">
            <a:spAutoFit/>
          </a:bodyPr>
          <a:lstStyle/>
          <a:p>
            <a:r>
              <a:rPr kumimoji="1" lang="ja-JP" altLang="en-US" sz="1800"/>
              <a:t>機密性○情報</a:t>
            </a:r>
          </a:p>
        </p:txBody>
      </p:sp>
      <p:sp>
        <p:nvSpPr>
          <p:cNvPr id="8" name="テキスト ボックス 7"/>
          <p:cNvSpPr txBox="1"/>
          <p:nvPr userDrawn="1"/>
        </p:nvSpPr>
        <p:spPr>
          <a:xfrm>
            <a:off x="8353425" y="0"/>
            <a:ext cx="790575" cy="646331"/>
          </a:xfrm>
          <a:prstGeom prst="rect">
            <a:avLst/>
          </a:prstGeom>
          <a:noFill/>
        </p:spPr>
        <p:txBody>
          <a:bodyPr wrap="square" rtlCol="0">
            <a:spAutoFit/>
          </a:bodyPr>
          <a:lstStyle/>
          <a:p>
            <a:r>
              <a:rPr kumimoji="1" lang="ja-JP" altLang="en-US" sz="1800"/>
              <a:t>○○限り</a:t>
            </a:r>
          </a:p>
        </p:txBody>
      </p:sp>
    </p:spTree>
    <p:extLst>
      <p:ext uri="{BB962C8B-B14F-4D97-AF65-F5344CB8AC3E}">
        <p14:creationId xmlns:p14="http://schemas.microsoft.com/office/powerpoint/2010/main" val="26273396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FB2DDDA-D0E9-49A8-AE64-4780946CB66F}" type="datetimeFigureOut">
              <a:rPr kumimoji="1" lang="ja-JP" altLang="en-US" smtClean="0"/>
              <a:t>2023/10/18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8FA7DAE-B1A8-49FD-A74C-0F3ACDC12528}" type="slidenum">
              <a:rPr kumimoji="1" lang="ja-JP" altLang="en-US" smtClean="0"/>
              <a:t>‹#›</a:t>
            </a:fld>
            <a:endParaRPr kumimoji="1" lang="ja-JP" altLang="en-US"/>
          </a:p>
        </p:txBody>
      </p:sp>
    </p:spTree>
    <p:extLst>
      <p:ext uri="{BB962C8B-B14F-4D97-AF65-F5344CB8AC3E}">
        <p14:creationId xmlns:p14="http://schemas.microsoft.com/office/powerpoint/2010/main" val="3288002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FB2DDDA-D0E9-49A8-AE64-4780946CB66F}" type="datetimeFigureOut">
              <a:rPr kumimoji="1" lang="ja-JP" altLang="en-US" smtClean="0"/>
              <a:t>2023/10/18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8FA7DAE-B1A8-49FD-A74C-0F3ACDC12528}" type="slidenum">
              <a:rPr kumimoji="1" lang="ja-JP" altLang="en-US" smtClean="0"/>
              <a:t>‹#›</a:t>
            </a:fld>
            <a:endParaRPr kumimoji="1" lang="ja-JP" altLang="en-US"/>
          </a:p>
        </p:txBody>
      </p:sp>
    </p:spTree>
    <p:extLst>
      <p:ext uri="{BB962C8B-B14F-4D97-AF65-F5344CB8AC3E}">
        <p14:creationId xmlns:p14="http://schemas.microsoft.com/office/powerpoint/2010/main" val="4273279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FB2DDDA-D0E9-49A8-AE64-4780946CB66F}" type="datetimeFigureOut">
              <a:rPr kumimoji="1" lang="ja-JP" altLang="en-US" smtClean="0"/>
              <a:t>2023/10/18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8FA7DAE-B1A8-49FD-A74C-0F3ACDC12528}" type="slidenum">
              <a:rPr kumimoji="1" lang="ja-JP" altLang="en-US" smtClean="0"/>
              <a:t>‹#›</a:t>
            </a:fld>
            <a:endParaRPr kumimoji="1" lang="ja-JP" altLang="en-US"/>
          </a:p>
        </p:txBody>
      </p:sp>
    </p:spTree>
    <p:extLst>
      <p:ext uri="{BB962C8B-B14F-4D97-AF65-F5344CB8AC3E}">
        <p14:creationId xmlns:p14="http://schemas.microsoft.com/office/powerpoint/2010/main" val="4043107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FB2DDDA-D0E9-49A8-AE64-4780946CB66F}" type="datetimeFigureOut">
              <a:rPr kumimoji="1" lang="ja-JP" altLang="en-US" smtClean="0"/>
              <a:t>2023/10/18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8FA7DAE-B1A8-49FD-A74C-0F3ACDC12528}" type="slidenum">
              <a:rPr kumimoji="1" lang="ja-JP" altLang="en-US" smtClean="0"/>
              <a:t>‹#›</a:t>
            </a:fld>
            <a:endParaRPr kumimoji="1" lang="ja-JP" altLang="en-US"/>
          </a:p>
        </p:txBody>
      </p:sp>
    </p:spTree>
    <p:extLst>
      <p:ext uri="{BB962C8B-B14F-4D97-AF65-F5344CB8AC3E}">
        <p14:creationId xmlns:p14="http://schemas.microsoft.com/office/powerpoint/2010/main" val="2428138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FB2DDDA-D0E9-49A8-AE64-4780946CB66F}" type="datetimeFigureOut">
              <a:rPr kumimoji="1" lang="ja-JP" altLang="en-US" smtClean="0"/>
              <a:t>2023/10/18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8FA7DAE-B1A8-49FD-A74C-0F3ACDC12528}" type="slidenum">
              <a:rPr kumimoji="1" lang="ja-JP" altLang="en-US" smtClean="0"/>
              <a:t>‹#›</a:t>
            </a:fld>
            <a:endParaRPr kumimoji="1" lang="ja-JP" altLang="en-US"/>
          </a:p>
        </p:txBody>
      </p:sp>
    </p:spTree>
    <p:extLst>
      <p:ext uri="{BB962C8B-B14F-4D97-AF65-F5344CB8AC3E}">
        <p14:creationId xmlns:p14="http://schemas.microsoft.com/office/powerpoint/2010/main" val="3414163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FB2DDDA-D0E9-49A8-AE64-4780946CB66F}" type="datetimeFigureOut">
              <a:rPr kumimoji="1" lang="ja-JP" altLang="en-US" smtClean="0"/>
              <a:t>2023/10/18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8FA7DAE-B1A8-49FD-A74C-0F3ACDC12528}" type="slidenum">
              <a:rPr kumimoji="1" lang="ja-JP" altLang="en-US" smtClean="0"/>
              <a:t>‹#›</a:t>
            </a:fld>
            <a:endParaRPr kumimoji="1" lang="ja-JP" altLang="en-US"/>
          </a:p>
        </p:txBody>
      </p:sp>
    </p:spTree>
    <p:extLst>
      <p:ext uri="{BB962C8B-B14F-4D97-AF65-F5344CB8AC3E}">
        <p14:creationId xmlns:p14="http://schemas.microsoft.com/office/powerpoint/2010/main" val="788466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FB2DDDA-D0E9-49A8-AE64-4780946CB66F}" type="datetimeFigureOut">
              <a:rPr kumimoji="1" lang="ja-JP" altLang="en-US" smtClean="0"/>
              <a:t>2023/10/18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8FA7DAE-B1A8-49FD-A74C-0F3ACDC12528}" type="slidenum">
              <a:rPr kumimoji="1" lang="ja-JP" altLang="en-US" smtClean="0"/>
              <a:t>‹#›</a:t>
            </a:fld>
            <a:endParaRPr kumimoji="1" lang="ja-JP" altLang="en-US"/>
          </a:p>
        </p:txBody>
      </p:sp>
    </p:spTree>
    <p:extLst>
      <p:ext uri="{BB962C8B-B14F-4D97-AF65-F5344CB8AC3E}">
        <p14:creationId xmlns:p14="http://schemas.microsoft.com/office/powerpoint/2010/main" val="1020226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FB2DDDA-D0E9-49A8-AE64-4780946CB66F}" type="datetimeFigureOut">
              <a:rPr kumimoji="1" lang="ja-JP" altLang="en-US" smtClean="0"/>
              <a:t>2023/10/18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8FA7DAE-B1A8-49FD-A74C-0F3ACDC12528}" type="slidenum">
              <a:rPr kumimoji="1" lang="ja-JP" altLang="en-US" smtClean="0"/>
              <a:t>‹#›</a:t>
            </a:fld>
            <a:endParaRPr kumimoji="1" lang="ja-JP" altLang="en-US"/>
          </a:p>
        </p:txBody>
      </p:sp>
    </p:spTree>
    <p:extLst>
      <p:ext uri="{BB962C8B-B14F-4D97-AF65-F5344CB8AC3E}">
        <p14:creationId xmlns:p14="http://schemas.microsoft.com/office/powerpoint/2010/main" val="1552402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FB2DDDA-D0E9-49A8-AE64-4780946CB66F}" type="datetimeFigureOut">
              <a:rPr kumimoji="1" lang="ja-JP" altLang="en-US" smtClean="0"/>
              <a:t>2023/10/18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8FA7DAE-B1A8-49FD-A74C-0F3ACDC12528}" type="slidenum">
              <a:rPr kumimoji="1" lang="ja-JP" altLang="en-US" smtClean="0"/>
              <a:t>‹#›</a:t>
            </a:fld>
            <a:endParaRPr kumimoji="1" lang="ja-JP" altLang="en-US"/>
          </a:p>
        </p:txBody>
      </p:sp>
    </p:spTree>
    <p:extLst>
      <p:ext uri="{BB962C8B-B14F-4D97-AF65-F5344CB8AC3E}">
        <p14:creationId xmlns:p14="http://schemas.microsoft.com/office/powerpoint/2010/main" val="736383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FB2DDDA-D0E9-49A8-AE64-4780946CB66F}" type="datetimeFigureOut">
              <a:rPr kumimoji="1" lang="ja-JP" altLang="en-US" smtClean="0"/>
              <a:t>2023/10/18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8FA7DAE-B1A8-49FD-A74C-0F3ACDC12528}" type="slidenum">
              <a:rPr kumimoji="1" lang="ja-JP" altLang="en-US" smtClean="0"/>
              <a:t>‹#›</a:t>
            </a:fld>
            <a:endParaRPr kumimoji="1" lang="ja-JP" altLang="en-US"/>
          </a:p>
        </p:txBody>
      </p:sp>
    </p:spTree>
    <p:extLst>
      <p:ext uri="{BB962C8B-B14F-4D97-AF65-F5344CB8AC3E}">
        <p14:creationId xmlns:p14="http://schemas.microsoft.com/office/powerpoint/2010/main" val="1790578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B2DDDA-D0E9-49A8-AE64-4780946CB66F}" type="datetimeFigureOut">
              <a:rPr kumimoji="1" lang="ja-JP" altLang="en-US" smtClean="0"/>
              <a:t>2023/10/18</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FA7DAE-B1A8-49FD-A74C-0F3ACDC12528}" type="slidenum">
              <a:rPr kumimoji="1" lang="ja-JP" altLang="en-US" smtClean="0"/>
              <a:t>‹#›</a:t>
            </a:fld>
            <a:endParaRPr kumimoji="1" lang="ja-JP" altLang="en-US"/>
          </a:p>
        </p:txBody>
      </p:sp>
    </p:spTree>
    <p:extLst>
      <p:ext uri="{BB962C8B-B14F-4D97-AF65-F5344CB8AC3E}">
        <p14:creationId xmlns:p14="http://schemas.microsoft.com/office/powerpoint/2010/main" val="18470235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hyperlink" Target="https://www.naro.affrc.go.jp/archive/niaes/techdoc/methane_manual.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69433487-AFA2-44A6-8A00-76F41FAD5F7F}"/>
              </a:ext>
            </a:extLst>
          </p:cNvPr>
          <p:cNvSpPr txBox="1"/>
          <p:nvPr/>
        </p:nvSpPr>
        <p:spPr>
          <a:xfrm>
            <a:off x="115332" y="336599"/>
            <a:ext cx="5293454" cy="338554"/>
          </a:xfrm>
          <a:prstGeom prst="rect">
            <a:avLst/>
          </a:prstGeom>
          <a:noFill/>
        </p:spPr>
        <p:txBody>
          <a:bodyPr wrap="square" rtlCol="0">
            <a:spAutoFit/>
          </a:bodyPr>
          <a:lstStyle/>
          <a:p>
            <a:r>
              <a:rPr lang="ja-JP" altLang="en-US" sz="1600">
                <a:latin typeface="メイリオ" panose="020B0604030504040204" pitchFamily="50" charset="-128"/>
                <a:ea typeface="メイリオ" panose="020B0604030504040204" pitchFamily="50" charset="-128"/>
              </a:rPr>
              <a:t>（技術名）○○○○○○</a:t>
            </a:r>
            <a:endParaRPr kumimoji="1" lang="ja-JP" altLang="en-US" sz="1600">
              <a:latin typeface="メイリオ" panose="020B0604030504040204" pitchFamily="50" charset="-128"/>
              <a:ea typeface="メイリオ" panose="020B0604030504040204" pitchFamily="50" charset="-128"/>
            </a:endParaRPr>
          </a:p>
        </p:txBody>
      </p:sp>
      <p:cxnSp>
        <p:nvCxnSpPr>
          <p:cNvPr id="4" name="直線コネクタ 3">
            <a:extLst>
              <a:ext uri="{FF2B5EF4-FFF2-40B4-BE49-F238E27FC236}">
                <a16:creationId xmlns:a16="http://schemas.microsoft.com/office/drawing/2014/main" id="{15DBB129-A25C-41D2-86CF-65684665A1FE}"/>
              </a:ext>
            </a:extLst>
          </p:cNvPr>
          <p:cNvCxnSpPr/>
          <p:nvPr/>
        </p:nvCxnSpPr>
        <p:spPr>
          <a:xfrm>
            <a:off x="117446" y="724610"/>
            <a:ext cx="8817808" cy="0"/>
          </a:xfrm>
          <a:prstGeom prst="line">
            <a:avLst/>
          </a:prstGeom>
          <a:noFill/>
          <a:ln w="38100" cap="flat" cmpd="sng" algn="ctr">
            <a:solidFill>
              <a:srgbClr val="00B050"/>
            </a:solidFill>
            <a:prstDash val="solid"/>
            <a:miter lim="800000"/>
          </a:ln>
          <a:effectLst/>
        </p:spPr>
      </p:cxnSp>
      <p:cxnSp>
        <p:nvCxnSpPr>
          <p:cNvPr id="5" name="直線コネクタ 4">
            <a:extLst>
              <a:ext uri="{FF2B5EF4-FFF2-40B4-BE49-F238E27FC236}">
                <a16:creationId xmlns:a16="http://schemas.microsoft.com/office/drawing/2014/main" id="{D7584DC4-0D84-45DA-894C-BD64B3B187DD}"/>
              </a:ext>
            </a:extLst>
          </p:cNvPr>
          <p:cNvCxnSpPr/>
          <p:nvPr/>
        </p:nvCxnSpPr>
        <p:spPr>
          <a:xfrm>
            <a:off x="117446" y="777526"/>
            <a:ext cx="8817808" cy="0"/>
          </a:xfrm>
          <a:prstGeom prst="line">
            <a:avLst/>
          </a:prstGeom>
          <a:noFill/>
          <a:ln w="28575" cap="flat" cmpd="sng" algn="ctr">
            <a:solidFill>
              <a:srgbClr val="92D050"/>
            </a:solidFill>
            <a:prstDash val="solid"/>
            <a:miter lim="800000"/>
          </a:ln>
          <a:effectLst/>
        </p:spPr>
      </p:cxnSp>
      <p:sp>
        <p:nvSpPr>
          <p:cNvPr id="42" name="正方形/長方形 41">
            <a:extLst>
              <a:ext uri="{FF2B5EF4-FFF2-40B4-BE49-F238E27FC236}">
                <a16:creationId xmlns:a16="http://schemas.microsoft.com/office/drawing/2014/main" id="{5F371018-B134-4C76-84D0-8BA2B318481F}"/>
              </a:ext>
            </a:extLst>
          </p:cNvPr>
          <p:cNvSpPr/>
          <p:nvPr/>
        </p:nvSpPr>
        <p:spPr>
          <a:xfrm>
            <a:off x="4203916" y="431165"/>
            <a:ext cx="1086593" cy="276101"/>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a:latin typeface="メイリオ" panose="020B0604030504040204" pitchFamily="50" charset="-128"/>
                <a:ea typeface="メイリオ" panose="020B0604030504040204" pitchFamily="50" charset="-128"/>
              </a:rPr>
              <a:t>温室効果ガス</a:t>
            </a:r>
            <a:endParaRPr kumimoji="1" lang="ja-JP" altLang="en-US" sz="1100">
              <a:latin typeface="メイリオ" panose="020B0604030504040204" pitchFamily="50" charset="-128"/>
              <a:ea typeface="メイリオ" panose="020B0604030504040204" pitchFamily="50" charset="-128"/>
            </a:endParaRPr>
          </a:p>
        </p:txBody>
      </p:sp>
      <p:sp>
        <p:nvSpPr>
          <p:cNvPr id="46" name="正方形/長方形 45">
            <a:extLst>
              <a:ext uri="{FF2B5EF4-FFF2-40B4-BE49-F238E27FC236}">
                <a16:creationId xmlns:a16="http://schemas.microsoft.com/office/drawing/2014/main" id="{D874C578-88ED-4EC6-8AD0-55E01FB3B898}"/>
              </a:ext>
            </a:extLst>
          </p:cNvPr>
          <p:cNvSpPr/>
          <p:nvPr/>
        </p:nvSpPr>
        <p:spPr>
          <a:xfrm>
            <a:off x="5335419" y="431165"/>
            <a:ext cx="780176" cy="276101"/>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a:latin typeface="メイリオ" panose="020B0604030504040204" pitchFamily="50" charset="-128"/>
                <a:ea typeface="メイリオ" panose="020B0604030504040204" pitchFamily="50" charset="-128"/>
              </a:rPr>
              <a:t>農薬</a:t>
            </a:r>
            <a:endParaRPr lang="en-US" altLang="ja-JP" sz="1400">
              <a:latin typeface="メイリオ" panose="020B0604030504040204" pitchFamily="50" charset="-128"/>
              <a:ea typeface="メイリオ" panose="020B0604030504040204" pitchFamily="50" charset="-128"/>
            </a:endParaRPr>
          </a:p>
        </p:txBody>
      </p:sp>
      <p:sp>
        <p:nvSpPr>
          <p:cNvPr id="48" name="正方形/長方形 47">
            <a:extLst>
              <a:ext uri="{FF2B5EF4-FFF2-40B4-BE49-F238E27FC236}">
                <a16:creationId xmlns:a16="http://schemas.microsoft.com/office/drawing/2014/main" id="{ACF0B070-30A6-4066-9FC1-0C1E7007B940}"/>
              </a:ext>
            </a:extLst>
          </p:cNvPr>
          <p:cNvSpPr/>
          <p:nvPr/>
        </p:nvSpPr>
        <p:spPr>
          <a:xfrm>
            <a:off x="7003391" y="431165"/>
            <a:ext cx="899022" cy="276101"/>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a:latin typeface="メイリオ" panose="020B0604030504040204" pitchFamily="50" charset="-128"/>
                <a:ea typeface="メイリオ" panose="020B0604030504040204" pitchFamily="50" charset="-128"/>
              </a:rPr>
              <a:t>有機農業</a:t>
            </a:r>
            <a:endParaRPr lang="en-US" altLang="ja-JP" sz="1200">
              <a:latin typeface="メイリオ" panose="020B0604030504040204" pitchFamily="50" charset="-128"/>
              <a:ea typeface="メイリオ" panose="020B0604030504040204" pitchFamily="50" charset="-128"/>
            </a:endParaRPr>
          </a:p>
        </p:txBody>
      </p:sp>
      <p:sp>
        <p:nvSpPr>
          <p:cNvPr id="49" name="正方形/長方形 48">
            <a:extLst>
              <a:ext uri="{FF2B5EF4-FFF2-40B4-BE49-F238E27FC236}">
                <a16:creationId xmlns:a16="http://schemas.microsoft.com/office/drawing/2014/main" id="{F1B2F64E-06F1-46D6-B694-F28395F5B782}"/>
              </a:ext>
            </a:extLst>
          </p:cNvPr>
          <p:cNvSpPr/>
          <p:nvPr/>
        </p:nvSpPr>
        <p:spPr>
          <a:xfrm>
            <a:off x="6169405" y="431165"/>
            <a:ext cx="780176" cy="276101"/>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a:latin typeface="メイリオ" panose="020B0604030504040204" pitchFamily="50" charset="-128"/>
                <a:ea typeface="メイリオ" panose="020B0604030504040204" pitchFamily="50" charset="-128"/>
              </a:rPr>
              <a:t>肥料</a:t>
            </a:r>
            <a:endParaRPr lang="en-US" altLang="ja-JP" sz="1400">
              <a:latin typeface="メイリオ" panose="020B0604030504040204" pitchFamily="50" charset="-128"/>
              <a:ea typeface="メイリオ" panose="020B0604030504040204" pitchFamily="50" charset="-128"/>
            </a:endParaRPr>
          </a:p>
        </p:txBody>
      </p:sp>
      <p:sp>
        <p:nvSpPr>
          <p:cNvPr id="51" name="矢印: 五方向 50">
            <a:extLst>
              <a:ext uri="{FF2B5EF4-FFF2-40B4-BE49-F238E27FC236}">
                <a16:creationId xmlns:a16="http://schemas.microsoft.com/office/drawing/2014/main" id="{979BB53D-86BB-4695-A904-BD39860AD601}"/>
              </a:ext>
            </a:extLst>
          </p:cNvPr>
          <p:cNvSpPr/>
          <p:nvPr/>
        </p:nvSpPr>
        <p:spPr>
          <a:xfrm>
            <a:off x="850187" y="916208"/>
            <a:ext cx="733344" cy="398839"/>
          </a:xfrm>
          <a:prstGeom prst="homePlate">
            <a:avLst>
              <a:gd name="adj" fmla="val 36045"/>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a:t>生産</a:t>
            </a:r>
          </a:p>
        </p:txBody>
      </p:sp>
      <p:sp>
        <p:nvSpPr>
          <p:cNvPr id="53" name="テキスト ボックス 52">
            <a:extLst>
              <a:ext uri="{FF2B5EF4-FFF2-40B4-BE49-F238E27FC236}">
                <a16:creationId xmlns:a16="http://schemas.microsoft.com/office/drawing/2014/main" id="{BCD7EC16-8702-49C4-9E6D-B63487671DD5}"/>
              </a:ext>
            </a:extLst>
          </p:cNvPr>
          <p:cNvSpPr txBox="1"/>
          <p:nvPr/>
        </p:nvSpPr>
        <p:spPr>
          <a:xfrm>
            <a:off x="3603250" y="1018605"/>
            <a:ext cx="1230889" cy="307777"/>
          </a:xfrm>
          <a:prstGeom prst="rect">
            <a:avLst/>
          </a:prstGeom>
          <a:noFill/>
        </p:spPr>
        <p:txBody>
          <a:bodyPr wrap="square" rtlCol="0">
            <a:spAutoFit/>
          </a:bodyPr>
          <a:lstStyle/>
          <a:p>
            <a:r>
              <a:rPr kumimoji="1" lang="ja-JP" altLang="en-US" sz="1400">
                <a:latin typeface="メイリオ" panose="020B0604030504040204" pitchFamily="50" charset="-128"/>
                <a:ea typeface="メイリオ" panose="020B0604030504040204" pitchFamily="50" charset="-128"/>
              </a:rPr>
              <a:t>品目：</a:t>
            </a:r>
            <a:r>
              <a:rPr lang="ja-JP" altLang="en-US" sz="1400">
                <a:latin typeface="メイリオ" panose="020B0604030504040204" pitchFamily="50" charset="-128"/>
                <a:ea typeface="メイリオ" panose="020B0604030504040204" pitchFamily="50" charset="-128"/>
              </a:rPr>
              <a:t>○○</a:t>
            </a:r>
            <a:endParaRPr kumimoji="1" lang="ja-JP" altLang="en-US" sz="1400">
              <a:latin typeface="メイリオ" panose="020B0604030504040204" pitchFamily="50" charset="-128"/>
              <a:ea typeface="メイリオ" panose="020B0604030504040204" pitchFamily="50" charset="-128"/>
            </a:endParaRPr>
          </a:p>
        </p:txBody>
      </p:sp>
      <p:sp>
        <p:nvSpPr>
          <p:cNvPr id="54" name="正方形/長方形 53">
            <a:extLst>
              <a:ext uri="{FF2B5EF4-FFF2-40B4-BE49-F238E27FC236}">
                <a16:creationId xmlns:a16="http://schemas.microsoft.com/office/drawing/2014/main" id="{49CE431C-C72C-44BD-9668-DCED462DC4E7}"/>
              </a:ext>
            </a:extLst>
          </p:cNvPr>
          <p:cNvSpPr/>
          <p:nvPr/>
        </p:nvSpPr>
        <p:spPr>
          <a:xfrm>
            <a:off x="117444" y="1431324"/>
            <a:ext cx="4279625" cy="2944407"/>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正方形/長方形 54">
            <a:extLst>
              <a:ext uri="{FF2B5EF4-FFF2-40B4-BE49-F238E27FC236}">
                <a16:creationId xmlns:a16="http://schemas.microsoft.com/office/drawing/2014/main" id="{31C339F5-23A4-42AA-80AD-3B5C446046F7}"/>
              </a:ext>
            </a:extLst>
          </p:cNvPr>
          <p:cNvSpPr/>
          <p:nvPr/>
        </p:nvSpPr>
        <p:spPr>
          <a:xfrm>
            <a:off x="117444" y="1350226"/>
            <a:ext cx="1458158" cy="26269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a:solidFill>
                  <a:schemeClr val="tx1"/>
                </a:solidFill>
                <a:latin typeface="メイリオ" panose="020B0604030504040204" pitchFamily="50" charset="-128"/>
                <a:ea typeface="メイリオ" panose="020B0604030504040204" pitchFamily="50" charset="-128"/>
              </a:rPr>
              <a:t>技術の概要</a:t>
            </a:r>
            <a:endParaRPr lang="en-US" altLang="ja-JP" sz="1400">
              <a:solidFill>
                <a:schemeClr val="tx1"/>
              </a:solidFill>
              <a:latin typeface="メイリオ" panose="020B0604030504040204" pitchFamily="50" charset="-128"/>
              <a:ea typeface="メイリオ" panose="020B0604030504040204" pitchFamily="50" charset="-128"/>
            </a:endParaRPr>
          </a:p>
        </p:txBody>
      </p:sp>
      <p:sp>
        <p:nvSpPr>
          <p:cNvPr id="62" name="正方形/長方形 61">
            <a:extLst>
              <a:ext uri="{FF2B5EF4-FFF2-40B4-BE49-F238E27FC236}">
                <a16:creationId xmlns:a16="http://schemas.microsoft.com/office/drawing/2014/main" id="{AC01EF53-B18B-4469-8FE2-8FA6DA7EE06B}"/>
              </a:ext>
            </a:extLst>
          </p:cNvPr>
          <p:cNvSpPr/>
          <p:nvPr/>
        </p:nvSpPr>
        <p:spPr>
          <a:xfrm>
            <a:off x="117444" y="4570396"/>
            <a:ext cx="4279624" cy="2224218"/>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正方形/長方形 62">
            <a:extLst>
              <a:ext uri="{FF2B5EF4-FFF2-40B4-BE49-F238E27FC236}">
                <a16:creationId xmlns:a16="http://schemas.microsoft.com/office/drawing/2014/main" id="{93D35EB4-3B62-42D7-BA69-C8C324A32662}"/>
              </a:ext>
            </a:extLst>
          </p:cNvPr>
          <p:cNvSpPr/>
          <p:nvPr/>
        </p:nvSpPr>
        <p:spPr>
          <a:xfrm>
            <a:off x="117444" y="4432355"/>
            <a:ext cx="892750" cy="290616"/>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a:solidFill>
                  <a:schemeClr val="tx1"/>
                </a:solidFill>
                <a:latin typeface="メイリオ" panose="020B0604030504040204" pitchFamily="50" charset="-128"/>
                <a:ea typeface="メイリオ" panose="020B0604030504040204" pitchFamily="50" charset="-128"/>
              </a:rPr>
              <a:t>効果</a:t>
            </a:r>
            <a:endParaRPr lang="en-US" altLang="ja-JP" sz="1400">
              <a:solidFill>
                <a:schemeClr val="tx1"/>
              </a:solidFill>
              <a:latin typeface="メイリオ" panose="020B0604030504040204" pitchFamily="50" charset="-128"/>
              <a:ea typeface="メイリオ" panose="020B0604030504040204" pitchFamily="50" charset="-128"/>
            </a:endParaRPr>
          </a:p>
        </p:txBody>
      </p:sp>
      <p:sp>
        <p:nvSpPr>
          <p:cNvPr id="68" name="正方形/長方形 67">
            <a:extLst>
              <a:ext uri="{FF2B5EF4-FFF2-40B4-BE49-F238E27FC236}">
                <a16:creationId xmlns:a16="http://schemas.microsoft.com/office/drawing/2014/main" id="{3A9435CE-826A-43B6-8A5E-0636AF65F837}"/>
              </a:ext>
            </a:extLst>
          </p:cNvPr>
          <p:cNvSpPr/>
          <p:nvPr/>
        </p:nvSpPr>
        <p:spPr>
          <a:xfrm>
            <a:off x="4620840" y="3349993"/>
            <a:ext cx="4286623" cy="837697"/>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正方形/長方形 68">
            <a:extLst>
              <a:ext uri="{FF2B5EF4-FFF2-40B4-BE49-F238E27FC236}">
                <a16:creationId xmlns:a16="http://schemas.microsoft.com/office/drawing/2014/main" id="{4A410376-5928-4288-90E2-3D941D17DC62}"/>
              </a:ext>
            </a:extLst>
          </p:cNvPr>
          <p:cNvSpPr/>
          <p:nvPr/>
        </p:nvSpPr>
        <p:spPr>
          <a:xfrm>
            <a:off x="4620840" y="3214570"/>
            <a:ext cx="1367615" cy="25289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a:solidFill>
                  <a:schemeClr val="tx1"/>
                </a:solidFill>
                <a:latin typeface="メイリオ" panose="020B0604030504040204" pitchFamily="50" charset="-128"/>
                <a:ea typeface="メイリオ" panose="020B0604030504040204" pitchFamily="50" charset="-128"/>
              </a:rPr>
              <a:t>導入の留意点</a:t>
            </a:r>
            <a:endParaRPr lang="en-US" altLang="ja-JP" sz="1400">
              <a:solidFill>
                <a:schemeClr val="tx1"/>
              </a:solidFill>
              <a:latin typeface="メイリオ" panose="020B0604030504040204" pitchFamily="50" charset="-128"/>
              <a:ea typeface="メイリオ" panose="020B0604030504040204" pitchFamily="50" charset="-128"/>
            </a:endParaRPr>
          </a:p>
        </p:txBody>
      </p:sp>
      <p:sp>
        <p:nvSpPr>
          <p:cNvPr id="70" name="正方形/長方形 69">
            <a:extLst>
              <a:ext uri="{FF2B5EF4-FFF2-40B4-BE49-F238E27FC236}">
                <a16:creationId xmlns:a16="http://schemas.microsoft.com/office/drawing/2014/main" id="{68544651-DDE7-4FA4-8C95-A595E2141721}"/>
              </a:ext>
            </a:extLst>
          </p:cNvPr>
          <p:cNvSpPr/>
          <p:nvPr/>
        </p:nvSpPr>
        <p:spPr>
          <a:xfrm>
            <a:off x="7598176" y="37248"/>
            <a:ext cx="1478601" cy="27610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a:solidFill>
                  <a:srgbClr val="FF0000"/>
                </a:solidFill>
                <a:latin typeface="メイリオ" panose="020B0604030504040204" pitchFamily="50" charset="-128"/>
                <a:ea typeface="メイリオ" panose="020B0604030504040204" pitchFamily="50" charset="-128"/>
              </a:rPr>
              <a:t>(</a:t>
            </a:r>
            <a:r>
              <a:rPr lang="ja-JP" altLang="en-US" sz="1200">
                <a:solidFill>
                  <a:srgbClr val="FF0000"/>
                </a:solidFill>
                <a:latin typeface="メイリオ" panose="020B0604030504040204" pitchFamily="50" charset="-128"/>
                <a:ea typeface="メイリオ" panose="020B0604030504040204" pitchFamily="50" charset="-128"/>
              </a:rPr>
              <a:t>例</a:t>
            </a:r>
            <a:r>
              <a:rPr lang="en-US" altLang="ja-JP" sz="1200">
                <a:solidFill>
                  <a:srgbClr val="FF0000"/>
                </a:solidFill>
                <a:latin typeface="メイリオ" panose="020B0604030504040204" pitchFamily="50" charset="-128"/>
                <a:ea typeface="メイリオ" panose="020B0604030504040204" pitchFamily="50" charset="-128"/>
              </a:rPr>
              <a:t>)</a:t>
            </a:r>
            <a:r>
              <a:rPr lang="ja-JP" altLang="en-US" sz="1200">
                <a:solidFill>
                  <a:srgbClr val="FF0000"/>
                </a:solidFill>
                <a:latin typeface="メイリオ" panose="020B0604030504040204" pitchFamily="50" charset="-128"/>
                <a:ea typeface="メイリオ" panose="020B0604030504040204" pitchFamily="50" charset="-128"/>
              </a:rPr>
              <a:t>市販化</a:t>
            </a:r>
            <a:r>
              <a:rPr lang="en-US" altLang="ja-JP" sz="1200">
                <a:solidFill>
                  <a:srgbClr val="FF0000"/>
                </a:solidFill>
                <a:latin typeface="メイリオ" panose="020B0604030504040204" pitchFamily="50" charset="-128"/>
                <a:ea typeface="メイリオ" panose="020B0604030504040204" pitchFamily="50" charset="-128"/>
              </a:rPr>
              <a:t>/</a:t>
            </a:r>
            <a:r>
              <a:rPr lang="ja-JP" altLang="en-US" sz="1200">
                <a:solidFill>
                  <a:srgbClr val="FF0000"/>
                </a:solidFill>
                <a:latin typeface="メイリオ" panose="020B0604030504040204" pitchFamily="50" charset="-128"/>
                <a:ea typeface="メイリオ" panose="020B0604030504040204" pitchFamily="50" charset="-128"/>
              </a:rPr>
              <a:t>開発中 </a:t>
            </a:r>
            <a:endParaRPr lang="en-US" altLang="ja-JP" sz="1200">
              <a:solidFill>
                <a:srgbClr val="FF0000"/>
              </a:solidFill>
              <a:latin typeface="メイリオ" panose="020B0604030504040204" pitchFamily="50" charset="-128"/>
              <a:ea typeface="メイリオ" panose="020B0604030504040204" pitchFamily="50" charset="-128"/>
            </a:endParaRPr>
          </a:p>
        </p:txBody>
      </p:sp>
      <p:sp>
        <p:nvSpPr>
          <p:cNvPr id="43" name="正方形/長方形 42">
            <a:extLst>
              <a:ext uri="{FF2B5EF4-FFF2-40B4-BE49-F238E27FC236}">
                <a16:creationId xmlns:a16="http://schemas.microsoft.com/office/drawing/2014/main" id="{F08BC06C-6EB5-4EB8-BE07-81352CEF1842}"/>
              </a:ext>
            </a:extLst>
          </p:cNvPr>
          <p:cNvSpPr/>
          <p:nvPr/>
        </p:nvSpPr>
        <p:spPr>
          <a:xfrm>
            <a:off x="4834139" y="1381043"/>
            <a:ext cx="3712928" cy="1705012"/>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a:solidFill>
                  <a:srgbClr val="0070C0"/>
                </a:solidFill>
                <a:latin typeface="メイリオ" panose="020B0604030504040204" pitchFamily="50" charset="-128"/>
                <a:ea typeface="メイリオ" panose="020B0604030504040204" pitchFamily="50" charset="-128"/>
              </a:rPr>
              <a:t>　　　　　　写真を添付 </a:t>
            </a:r>
            <a:endParaRPr lang="en-US" altLang="ja-JP" sz="1200">
              <a:solidFill>
                <a:srgbClr val="0070C0"/>
              </a:solidFill>
              <a:latin typeface="メイリオ" panose="020B0604030504040204" pitchFamily="50" charset="-128"/>
              <a:ea typeface="メイリオ" panose="020B0604030504040204" pitchFamily="50" charset="-128"/>
            </a:endParaRPr>
          </a:p>
        </p:txBody>
      </p:sp>
      <p:sp>
        <p:nvSpPr>
          <p:cNvPr id="50" name="矢印: 五方向 49">
            <a:extLst>
              <a:ext uri="{FF2B5EF4-FFF2-40B4-BE49-F238E27FC236}">
                <a16:creationId xmlns:a16="http://schemas.microsoft.com/office/drawing/2014/main" id="{8A603B98-C216-4B01-B69F-E0F93EBEC026}"/>
              </a:ext>
            </a:extLst>
          </p:cNvPr>
          <p:cNvSpPr/>
          <p:nvPr/>
        </p:nvSpPr>
        <p:spPr>
          <a:xfrm>
            <a:off x="2762059" y="916208"/>
            <a:ext cx="733344" cy="398839"/>
          </a:xfrm>
          <a:prstGeom prst="homePlate">
            <a:avLst>
              <a:gd name="adj" fmla="val 36045"/>
            </a:avLst>
          </a:prstGeom>
          <a:solidFill>
            <a:srgbClr val="FF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a:t>消費</a:t>
            </a:r>
            <a:endParaRPr kumimoji="1" lang="ja-JP" altLang="en-US" sz="1600"/>
          </a:p>
        </p:txBody>
      </p:sp>
      <p:sp>
        <p:nvSpPr>
          <p:cNvPr id="52" name="矢印: 五方向 51">
            <a:extLst>
              <a:ext uri="{FF2B5EF4-FFF2-40B4-BE49-F238E27FC236}">
                <a16:creationId xmlns:a16="http://schemas.microsoft.com/office/drawing/2014/main" id="{19D326E9-81CD-4908-991C-A6E886A968FE}"/>
              </a:ext>
            </a:extLst>
          </p:cNvPr>
          <p:cNvSpPr/>
          <p:nvPr/>
        </p:nvSpPr>
        <p:spPr>
          <a:xfrm>
            <a:off x="1583531" y="916208"/>
            <a:ext cx="1178528" cy="398839"/>
          </a:xfrm>
          <a:prstGeom prst="homePlate">
            <a:avLst>
              <a:gd name="adj" fmla="val 36045"/>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a:t>加工・流通</a:t>
            </a:r>
            <a:endParaRPr kumimoji="1" lang="ja-JP" altLang="en-US" sz="1600"/>
          </a:p>
        </p:txBody>
      </p:sp>
      <p:sp>
        <p:nvSpPr>
          <p:cNvPr id="57" name="矢印: 五方向 56">
            <a:extLst>
              <a:ext uri="{FF2B5EF4-FFF2-40B4-BE49-F238E27FC236}">
                <a16:creationId xmlns:a16="http://schemas.microsoft.com/office/drawing/2014/main" id="{D4BE83C1-9364-4514-B865-2ACAF272F944}"/>
              </a:ext>
            </a:extLst>
          </p:cNvPr>
          <p:cNvSpPr/>
          <p:nvPr/>
        </p:nvSpPr>
        <p:spPr>
          <a:xfrm>
            <a:off x="116843" y="916208"/>
            <a:ext cx="733344" cy="398839"/>
          </a:xfrm>
          <a:prstGeom prst="homePlate">
            <a:avLst>
              <a:gd name="adj" fmla="val 3604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a:t>調達</a:t>
            </a:r>
            <a:endParaRPr kumimoji="1" lang="ja-JP" altLang="en-US" sz="1600"/>
          </a:p>
        </p:txBody>
      </p:sp>
      <p:sp>
        <p:nvSpPr>
          <p:cNvPr id="58" name="正方形/長方形 57">
            <a:extLst>
              <a:ext uri="{FF2B5EF4-FFF2-40B4-BE49-F238E27FC236}">
                <a16:creationId xmlns:a16="http://schemas.microsoft.com/office/drawing/2014/main" id="{042C744C-49F6-4720-B45E-424A5820CDC1}"/>
              </a:ext>
            </a:extLst>
          </p:cNvPr>
          <p:cNvSpPr/>
          <p:nvPr/>
        </p:nvSpPr>
        <p:spPr>
          <a:xfrm>
            <a:off x="54757" y="37248"/>
            <a:ext cx="1583531" cy="276101"/>
          </a:xfrm>
          <a:prstGeom prst="rect">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rgbClr val="FF0000"/>
                </a:solidFill>
                <a:latin typeface="メイリオ" panose="020B0604030504040204" pitchFamily="50" charset="-128"/>
                <a:ea typeface="メイリオ" panose="020B0604030504040204" pitchFamily="50" charset="-128"/>
              </a:rPr>
              <a:t>（別紙２） </a:t>
            </a:r>
            <a:endParaRPr lang="en-US" altLang="ja-JP" sz="1200" dirty="0">
              <a:solidFill>
                <a:srgbClr val="FF0000"/>
              </a:solidFill>
              <a:latin typeface="メイリオ" panose="020B0604030504040204" pitchFamily="50" charset="-128"/>
              <a:ea typeface="メイリオ" panose="020B0604030504040204" pitchFamily="50" charset="-128"/>
            </a:endParaRPr>
          </a:p>
        </p:txBody>
      </p:sp>
      <p:sp>
        <p:nvSpPr>
          <p:cNvPr id="6" name="正方形/長方形 5">
            <a:extLst>
              <a:ext uri="{FF2B5EF4-FFF2-40B4-BE49-F238E27FC236}">
                <a16:creationId xmlns:a16="http://schemas.microsoft.com/office/drawing/2014/main" id="{DDDEB7C7-9672-4C21-AD28-48119123DD8A}"/>
              </a:ext>
            </a:extLst>
          </p:cNvPr>
          <p:cNvSpPr/>
          <p:nvPr/>
        </p:nvSpPr>
        <p:spPr>
          <a:xfrm>
            <a:off x="0" y="862652"/>
            <a:ext cx="3603250" cy="470104"/>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吹き出し: 線 6">
            <a:extLst>
              <a:ext uri="{FF2B5EF4-FFF2-40B4-BE49-F238E27FC236}">
                <a16:creationId xmlns:a16="http://schemas.microsoft.com/office/drawing/2014/main" id="{35D52C79-6F26-4FA2-B729-FEF7E16146E9}"/>
              </a:ext>
            </a:extLst>
          </p:cNvPr>
          <p:cNvSpPr/>
          <p:nvPr/>
        </p:nvSpPr>
        <p:spPr>
          <a:xfrm>
            <a:off x="2537378" y="545956"/>
            <a:ext cx="1005575" cy="244613"/>
          </a:xfrm>
          <a:prstGeom prst="borderCallout1">
            <a:avLst>
              <a:gd name="adj1" fmla="val 58279"/>
              <a:gd name="adj2" fmla="val -669"/>
              <a:gd name="adj3" fmla="val 132175"/>
              <a:gd name="adj4" fmla="val -9162"/>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a:solidFill>
                  <a:srgbClr val="FF0000"/>
                </a:solidFill>
              </a:rPr>
              <a:t>1</a:t>
            </a:r>
            <a:r>
              <a:rPr kumimoji="1" lang="ja-JP" altLang="en-US" sz="1050">
                <a:solidFill>
                  <a:srgbClr val="FF0000"/>
                </a:solidFill>
              </a:rPr>
              <a:t>つを選択</a:t>
            </a:r>
          </a:p>
        </p:txBody>
      </p:sp>
      <p:sp>
        <p:nvSpPr>
          <p:cNvPr id="75" name="正方形/長方形 74">
            <a:extLst>
              <a:ext uri="{FF2B5EF4-FFF2-40B4-BE49-F238E27FC236}">
                <a16:creationId xmlns:a16="http://schemas.microsoft.com/office/drawing/2014/main" id="{D058ADDD-A950-4A62-8C9D-6E05C4619642}"/>
              </a:ext>
            </a:extLst>
          </p:cNvPr>
          <p:cNvSpPr/>
          <p:nvPr/>
        </p:nvSpPr>
        <p:spPr>
          <a:xfrm>
            <a:off x="4771605" y="4872079"/>
            <a:ext cx="3775462" cy="22490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a:solidFill>
                  <a:srgbClr val="FF0000"/>
                </a:solidFill>
                <a:latin typeface="メイリオ" panose="020B0604030504040204" pitchFamily="50" charset="-128"/>
                <a:ea typeface="メイリオ" panose="020B0604030504040204" pitchFamily="50" charset="-128"/>
              </a:rPr>
              <a:t>（記載できれば）当該技術が市販化されている場合に記載</a:t>
            </a:r>
            <a:endParaRPr lang="en-US" altLang="ja-JP" sz="1050">
              <a:solidFill>
                <a:srgbClr val="FF0000"/>
              </a:solidFill>
              <a:latin typeface="メイリオ" panose="020B0604030504040204" pitchFamily="50" charset="-128"/>
              <a:ea typeface="メイリオ" panose="020B0604030504040204" pitchFamily="50" charset="-128"/>
            </a:endParaRPr>
          </a:p>
        </p:txBody>
      </p:sp>
      <p:sp>
        <p:nvSpPr>
          <p:cNvPr id="92" name="正方形/長方形 91">
            <a:extLst>
              <a:ext uri="{FF2B5EF4-FFF2-40B4-BE49-F238E27FC236}">
                <a16:creationId xmlns:a16="http://schemas.microsoft.com/office/drawing/2014/main" id="{E5815136-C701-47D4-9AE9-F38F2FAD9079}"/>
              </a:ext>
            </a:extLst>
          </p:cNvPr>
          <p:cNvSpPr/>
          <p:nvPr/>
        </p:nvSpPr>
        <p:spPr>
          <a:xfrm>
            <a:off x="4116502" y="363432"/>
            <a:ext cx="3785911" cy="470104"/>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 name="吹き出し: 線 92">
            <a:extLst>
              <a:ext uri="{FF2B5EF4-FFF2-40B4-BE49-F238E27FC236}">
                <a16:creationId xmlns:a16="http://schemas.microsoft.com/office/drawing/2014/main" id="{70EAA3C6-EF87-4A8E-93A4-C0682A718BC0}"/>
              </a:ext>
            </a:extLst>
          </p:cNvPr>
          <p:cNvSpPr/>
          <p:nvPr/>
        </p:nvSpPr>
        <p:spPr>
          <a:xfrm>
            <a:off x="1760688" y="-55388"/>
            <a:ext cx="3245727" cy="362212"/>
          </a:xfrm>
          <a:prstGeom prst="borderCallout1">
            <a:avLst>
              <a:gd name="adj1" fmla="val 44783"/>
              <a:gd name="adj2" fmla="val 99774"/>
              <a:gd name="adj3" fmla="val 115850"/>
              <a:gd name="adj4" fmla="val 102806"/>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a:solidFill>
                  <a:srgbClr val="FF0000"/>
                </a:solidFill>
              </a:rPr>
              <a:t>貢献する分野を選択（複数選択可）</a:t>
            </a:r>
            <a:endParaRPr kumimoji="1" lang="en-US" altLang="ja-JP" sz="1050">
              <a:solidFill>
                <a:srgbClr val="FF0000"/>
              </a:solidFill>
            </a:endParaRPr>
          </a:p>
          <a:p>
            <a:pPr algn="ctr"/>
            <a:r>
              <a:rPr kumimoji="1" lang="ja-JP" altLang="en-US" sz="1050">
                <a:solidFill>
                  <a:srgbClr val="FF0000"/>
                </a:solidFill>
              </a:rPr>
              <a:t>（該当するものは緑色に変更、その他はグレーのまま）</a:t>
            </a:r>
            <a:endParaRPr kumimoji="1" lang="en-US" altLang="ja-JP" sz="1050">
              <a:solidFill>
                <a:srgbClr val="FF0000"/>
              </a:solidFill>
            </a:endParaRPr>
          </a:p>
        </p:txBody>
      </p:sp>
      <p:sp>
        <p:nvSpPr>
          <p:cNvPr id="94" name="テキスト ボックス 93">
            <a:extLst>
              <a:ext uri="{FF2B5EF4-FFF2-40B4-BE49-F238E27FC236}">
                <a16:creationId xmlns:a16="http://schemas.microsoft.com/office/drawing/2014/main" id="{FB09A0BC-E223-4C1C-99A2-7ACF2922CF4E}"/>
              </a:ext>
            </a:extLst>
          </p:cNvPr>
          <p:cNvSpPr txBox="1"/>
          <p:nvPr/>
        </p:nvSpPr>
        <p:spPr>
          <a:xfrm>
            <a:off x="117444" y="4717749"/>
            <a:ext cx="3810122" cy="307777"/>
          </a:xfrm>
          <a:prstGeom prst="rect">
            <a:avLst/>
          </a:prstGeom>
          <a:noFill/>
          <a:ln>
            <a:noFill/>
          </a:ln>
        </p:spPr>
        <p:txBody>
          <a:bodyPr wrap="square" rtlCol="0">
            <a:spAutoFit/>
          </a:bodyPr>
          <a:lstStyle/>
          <a:p>
            <a:r>
              <a:rPr kumimoji="1" lang="ja-JP" altLang="en-US" sz="1400" u="sng">
                <a:solidFill>
                  <a:srgbClr val="FF0000"/>
                </a:solidFill>
                <a:latin typeface="メイリオ" panose="020B0604030504040204" pitchFamily="50" charset="-128"/>
                <a:ea typeface="メイリオ" panose="020B0604030504040204" pitchFamily="50" charset="-128"/>
              </a:rPr>
              <a:t>◎・・・・・</a:t>
            </a:r>
          </a:p>
        </p:txBody>
      </p:sp>
      <p:sp>
        <p:nvSpPr>
          <p:cNvPr id="95" name="テキスト ボックス 94">
            <a:extLst>
              <a:ext uri="{FF2B5EF4-FFF2-40B4-BE49-F238E27FC236}">
                <a16:creationId xmlns:a16="http://schemas.microsoft.com/office/drawing/2014/main" id="{14E7AD5A-9EB5-490F-82A3-73319BF2000E}"/>
              </a:ext>
            </a:extLst>
          </p:cNvPr>
          <p:cNvSpPr txBox="1"/>
          <p:nvPr/>
        </p:nvSpPr>
        <p:spPr>
          <a:xfrm>
            <a:off x="246530" y="4951900"/>
            <a:ext cx="4021452" cy="276999"/>
          </a:xfrm>
          <a:prstGeom prst="rect">
            <a:avLst/>
          </a:prstGeom>
          <a:noFill/>
          <a:ln>
            <a:noFill/>
          </a:ln>
        </p:spPr>
        <p:txBody>
          <a:bodyPr wrap="square" rtlCol="0">
            <a:spAutoFit/>
          </a:bodyPr>
          <a:lstStyle/>
          <a:p>
            <a:r>
              <a:rPr lang="ja-JP" altLang="en-US" sz="1200">
                <a:latin typeface="メイリオ" panose="020B0604030504040204" pitchFamily="50" charset="-128"/>
                <a:ea typeface="メイリオ" panose="020B0604030504040204" pitchFamily="50" charset="-128"/>
              </a:rPr>
              <a:t>（簡単な説明文）</a:t>
            </a:r>
            <a:endParaRPr kumimoji="1" lang="ja-JP" altLang="en-US" sz="1200">
              <a:latin typeface="メイリオ" panose="020B0604030504040204" pitchFamily="50" charset="-128"/>
              <a:ea typeface="メイリオ" panose="020B0604030504040204" pitchFamily="50" charset="-128"/>
            </a:endParaRPr>
          </a:p>
        </p:txBody>
      </p:sp>
      <p:sp>
        <p:nvSpPr>
          <p:cNvPr id="96" name="テキスト ボックス 95">
            <a:extLst>
              <a:ext uri="{FF2B5EF4-FFF2-40B4-BE49-F238E27FC236}">
                <a16:creationId xmlns:a16="http://schemas.microsoft.com/office/drawing/2014/main" id="{5D0DDF93-404E-4B05-85E5-647DBBBECCBD}"/>
              </a:ext>
            </a:extLst>
          </p:cNvPr>
          <p:cNvSpPr txBox="1"/>
          <p:nvPr/>
        </p:nvSpPr>
        <p:spPr>
          <a:xfrm>
            <a:off x="4597150" y="3487840"/>
            <a:ext cx="1367616" cy="307777"/>
          </a:xfrm>
          <a:prstGeom prst="rect">
            <a:avLst/>
          </a:prstGeom>
          <a:noFill/>
          <a:ln>
            <a:noFill/>
          </a:ln>
        </p:spPr>
        <p:txBody>
          <a:bodyPr wrap="square" rtlCol="0">
            <a:spAutoFit/>
          </a:bodyPr>
          <a:lstStyle/>
          <a:p>
            <a:r>
              <a:rPr lang="ja-JP" altLang="en-US" sz="1400">
                <a:solidFill>
                  <a:srgbClr val="FF0000"/>
                </a:solidFill>
                <a:latin typeface="メイリオ" panose="020B0604030504040204" pitchFamily="50" charset="-128"/>
                <a:ea typeface="メイリオ" panose="020B0604030504040204" pitchFamily="50" charset="-128"/>
              </a:rPr>
              <a:t>・</a:t>
            </a:r>
            <a:r>
              <a:rPr lang="ja-JP" altLang="en-US" sz="1400" u="sng">
                <a:solidFill>
                  <a:srgbClr val="FF0000"/>
                </a:solidFill>
                <a:latin typeface="メイリオ" panose="020B0604030504040204" pitchFamily="50" charset="-128"/>
                <a:ea typeface="メイリオ" panose="020B0604030504040204" pitchFamily="50" charset="-128"/>
              </a:rPr>
              <a:t>○○○○○</a:t>
            </a:r>
          </a:p>
        </p:txBody>
      </p:sp>
      <p:sp>
        <p:nvSpPr>
          <p:cNvPr id="97" name="テキスト ボックス 96">
            <a:extLst>
              <a:ext uri="{FF2B5EF4-FFF2-40B4-BE49-F238E27FC236}">
                <a16:creationId xmlns:a16="http://schemas.microsoft.com/office/drawing/2014/main" id="{2A2971CE-B984-4038-AF5E-4A6BA0676946}"/>
              </a:ext>
            </a:extLst>
          </p:cNvPr>
          <p:cNvSpPr txBox="1"/>
          <p:nvPr/>
        </p:nvSpPr>
        <p:spPr>
          <a:xfrm>
            <a:off x="4749060" y="3751509"/>
            <a:ext cx="1420345" cy="276999"/>
          </a:xfrm>
          <a:prstGeom prst="rect">
            <a:avLst/>
          </a:prstGeom>
          <a:noFill/>
          <a:ln>
            <a:noFill/>
          </a:ln>
        </p:spPr>
        <p:txBody>
          <a:bodyPr wrap="square" rtlCol="0">
            <a:spAutoFit/>
          </a:bodyPr>
          <a:lstStyle/>
          <a:p>
            <a:r>
              <a:rPr kumimoji="1" lang="ja-JP" altLang="en-US" sz="1200">
                <a:latin typeface="メイリオ" panose="020B0604030504040204" pitchFamily="50" charset="-128"/>
                <a:ea typeface="メイリオ" panose="020B0604030504040204" pitchFamily="50" charset="-128"/>
              </a:rPr>
              <a:t>（簡単な説明文）</a:t>
            </a:r>
          </a:p>
        </p:txBody>
      </p:sp>
      <p:sp>
        <p:nvSpPr>
          <p:cNvPr id="81" name="正方形/長方形 80">
            <a:extLst>
              <a:ext uri="{FF2B5EF4-FFF2-40B4-BE49-F238E27FC236}">
                <a16:creationId xmlns:a16="http://schemas.microsoft.com/office/drawing/2014/main" id="{A599B01E-1399-4B22-BB91-28D46FB49F7F}"/>
              </a:ext>
            </a:extLst>
          </p:cNvPr>
          <p:cNvSpPr/>
          <p:nvPr/>
        </p:nvSpPr>
        <p:spPr>
          <a:xfrm>
            <a:off x="4620840" y="4481135"/>
            <a:ext cx="4279625" cy="1492496"/>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正方形/長方形 81">
            <a:extLst>
              <a:ext uri="{FF2B5EF4-FFF2-40B4-BE49-F238E27FC236}">
                <a16:creationId xmlns:a16="http://schemas.microsoft.com/office/drawing/2014/main" id="{D8786FE6-284A-4649-A854-167A51B7A689}"/>
              </a:ext>
            </a:extLst>
          </p:cNvPr>
          <p:cNvSpPr/>
          <p:nvPr/>
        </p:nvSpPr>
        <p:spPr>
          <a:xfrm>
            <a:off x="4620840" y="4345755"/>
            <a:ext cx="4187742" cy="280752"/>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a:solidFill>
                  <a:schemeClr val="tx1"/>
                </a:solidFill>
                <a:latin typeface="メイリオ" panose="020B0604030504040204" pitchFamily="50" charset="-128"/>
                <a:ea typeface="メイリオ" panose="020B0604030504040204" pitchFamily="50" charset="-128"/>
              </a:rPr>
              <a:t>その他（価格帯、研究開発・改良、普及の状況）</a:t>
            </a:r>
            <a:endParaRPr lang="en-US" altLang="ja-JP" sz="1400">
              <a:solidFill>
                <a:schemeClr val="tx1"/>
              </a:solidFill>
              <a:latin typeface="メイリオ" panose="020B0604030504040204" pitchFamily="50" charset="-128"/>
              <a:ea typeface="メイリオ" panose="020B0604030504040204" pitchFamily="50" charset="-128"/>
            </a:endParaRPr>
          </a:p>
        </p:txBody>
      </p:sp>
      <p:sp>
        <p:nvSpPr>
          <p:cNvPr id="88" name="正方形/長方形 87">
            <a:extLst>
              <a:ext uri="{FF2B5EF4-FFF2-40B4-BE49-F238E27FC236}">
                <a16:creationId xmlns:a16="http://schemas.microsoft.com/office/drawing/2014/main" id="{A6A21758-6F0A-4AC6-A895-716056CCD600}"/>
              </a:ext>
            </a:extLst>
          </p:cNvPr>
          <p:cNvSpPr/>
          <p:nvPr/>
        </p:nvSpPr>
        <p:spPr>
          <a:xfrm>
            <a:off x="4620840" y="6175525"/>
            <a:ext cx="4286623" cy="562763"/>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正方形/長方形 88">
            <a:extLst>
              <a:ext uri="{FF2B5EF4-FFF2-40B4-BE49-F238E27FC236}">
                <a16:creationId xmlns:a16="http://schemas.microsoft.com/office/drawing/2014/main" id="{4BA8AB57-E67B-459F-9690-51F404F6BB56}"/>
              </a:ext>
            </a:extLst>
          </p:cNvPr>
          <p:cNvSpPr/>
          <p:nvPr/>
        </p:nvSpPr>
        <p:spPr>
          <a:xfrm>
            <a:off x="4620840" y="6044804"/>
            <a:ext cx="999739" cy="262026"/>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a:solidFill>
                  <a:schemeClr val="tx1"/>
                </a:solidFill>
                <a:latin typeface="メイリオ" panose="020B0604030504040204" pitchFamily="50" charset="-128"/>
                <a:ea typeface="メイリオ" panose="020B0604030504040204" pitchFamily="50" charset="-128"/>
              </a:rPr>
              <a:t>関連情報</a:t>
            </a:r>
            <a:endParaRPr lang="en-US" altLang="ja-JP" sz="1400">
              <a:solidFill>
                <a:schemeClr val="tx1"/>
              </a:solidFill>
              <a:latin typeface="メイリオ" panose="020B0604030504040204" pitchFamily="50" charset="-128"/>
              <a:ea typeface="メイリオ" panose="020B0604030504040204" pitchFamily="50" charset="-128"/>
            </a:endParaRPr>
          </a:p>
        </p:txBody>
      </p:sp>
      <p:sp>
        <p:nvSpPr>
          <p:cNvPr id="113" name="テキスト ボックス 112">
            <a:extLst>
              <a:ext uri="{FF2B5EF4-FFF2-40B4-BE49-F238E27FC236}">
                <a16:creationId xmlns:a16="http://schemas.microsoft.com/office/drawing/2014/main" id="{CF3B0F8D-A76D-48B1-8C5F-095E94516EB7}"/>
              </a:ext>
            </a:extLst>
          </p:cNvPr>
          <p:cNvSpPr txBox="1"/>
          <p:nvPr/>
        </p:nvSpPr>
        <p:spPr>
          <a:xfrm>
            <a:off x="4614801" y="4663425"/>
            <a:ext cx="1070908" cy="276999"/>
          </a:xfrm>
          <a:prstGeom prst="rect">
            <a:avLst/>
          </a:prstGeom>
          <a:noFill/>
          <a:ln>
            <a:noFill/>
          </a:ln>
        </p:spPr>
        <p:txBody>
          <a:bodyPr wrap="square" rtlCol="0">
            <a:spAutoFit/>
          </a:bodyPr>
          <a:lstStyle/>
          <a:p>
            <a:r>
              <a:rPr lang="ja-JP" altLang="en-US" sz="1200">
                <a:latin typeface="メイリオ" panose="020B0604030504040204" pitchFamily="50" charset="-128"/>
                <a:ea typeface="メイリオ" panose="020B0604030504040204" pitchFamily="50" charset="-128"/>
              </a:rPr>
              <a:t>●価格帯</a:t>
            </a:r>
            <a:endParaRPr lang="en-US" altLang="ja-JP" sz="1200">
              <a:latin typeface="メイリオ" panose="020B0604030504040204" pitchFamily="50" charset="-128"/>
              <a:ea typeface="メイリオ" panose="020B0604030504040204" pitchFamily="50" charset="-128"/>
            </a:endParaRPr>
          </a:p>
        </p:txBody>
      </p:sp>
      <p:sp>
        <p:nvSpPr>
          <p:cNvPr id="114" name="テキスト ボックス 113">
            <a:extLst>
              <a:ext uri="{FF2B5EF4-FFF2-40B4-BE49-F238E27FC236}">
                <a16:creationId xmlns:a16="http://schemas.microsoft.com/office/drawing/2014/main" id="{594F129F-49FA-4EA0-8A15-9365CC9475FE}"/>
              </a:ext>
            </a:extLst>
          </p:cNvPr>
          <p:cNvSpPr txBox="1"/>
          <p:nvPr/>
        </p:nvSpPr>
        <p:spPr>
          <a:xfrm>
            <a:off x="4610696" y="5162837"/>
            <a:ext cx="1811974" cy="276999"/>
          </a:xfrm>
          <a:prstGeom prst="rect">
            <a:avLst/>
          </a:prstGeom>
          <a:noFill/>
          <a:ln>
            <a:noFill/>
          </a:ln>
        </p:spPr>
        <p:txBody>
          <a:bodyPr wrap="square" rtlCol="0">
            <a:spAutoFit/>
          </a:bodyPr>
          <a:lstStyle/>
          <a:p>
            <a:r>
              <a:rPr lang="ja-JP" altLang="en-US" sz="1200">
                <a:latin typeface="メイリオ" panose="020B0604030504040204" pitchFamily="50" charset="-128"/>
                <a:ea typeface="メイリオ" panose="020B0604030504040204" pitchFamily="50" charset="-128"/>
              </a:rPr>
              <a:t>●改良・普及の状況</a:t>
            </a:r>
            <a:endParaRPr kumimoji="1" lang="ja-JP" altLang="en-US" sz="1200">
              <a:latin typeface="メイリオ" panose="020B0604030504040204" pitchFamily="50" charset="-128"/>
              <a:ea typeface="メイリオ" panose="020B0604030504040204" pitchFamily="50" charset="-128"/>
            </a:endParaRPr>
          </a:p>
        </p:txBody>
      </p:sp>
      <p:sp>
        <p:nvSpPr>
          <p:cNvPr id="72" name="正方形/長方形 71">
            <a:extLst>
              <a:ext uri="{FF2B5EF4-FFF2-40B4-BE49-F238E27FC236}">
                <a16:creationId xmlns:a16="http://schemas.microsoft.com/office/drawing/2014/main" id="{4E35E73C-6D44-4895-B196-5812BA4AC9BF}"/>
              </a:ext>
            </a:extLst>
          </p:cNvPr>
          <p:cNvSpPr/>
          <p:nvPr/>
        </p:nvSpPr>
        <p:spPr>
          <a:xfrm>
            <a:off x="4691425" y="6385105"/>
            <a:ext cx="4138453" cy="638083"/>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a:solidFill>
                  <a:srgbClr val="FF0000"/>
                </a:solidFill>
                <a:latin typeface="Calibri 本文"/>
                <a:ea typeface="メイリオ" panose="020B0604030504040204" pitchFamily="50" charset="-128"/>
              </a:rPr>
              <a:t>・技術マニュアルや各地域での活用状況・導入事例などを紹介</a:t>
            </a:r>
            <a:endParaRPr lang="en-US" altLang="ja-JP" sz="1050">
              <a:solidFill>
                <a:srgbClr val="FF0000"/>
              </a:solidFill>
              <a:latin typeface="Calibri 本文"/>
              <a:ea typeface="メイリオ" panose="020B0604030504040204" pitchFamily="50" charset="-128"/>
            </a:endParaRPr>
          </a:p>
          <a:p>
            <a:r>
              <a:rPr lang="ja-JP" altLang="en-US" sz="1050">
                <a:solidFill>
                  <a:srgbClr val="FF0000"/>
                </a:solidFill>
                <a:latin typeface="Calibri 本文"/>
                <a:ea typeface="メイリオ" panose="020B0604030504040204" pitchFamily="50" charset="-128"/>
              </a:rPr>
              <a:t>・リンク先を設定する場合は、原則</a:t>
            </a:r>
            <a:r>
              <a:rPr lang="en-US" altLang="ja-JP" sz="1050">
                <a:solidFill>
                  <a:srgbClr val="FF0000"/>
                </a:solidFill>
                <a:latin typeface="Calibri 本文"/>
                <a:ea typeface="メイリオ" panose="020B0604030504040204" pitchFamily="50" charset="-128"/>
              </a:rPr>
              <a:t>QR</a:t>
            </a:r>
            <a:r>
              <a:rPr lang="ja-JP" altLang="en-US" sz="1050">
                <a:solidFill>
                  <a:srgbClr val="FF0000"/>
                </a:solidFill>
                <a:latin typeface="Calibri 本文"/>
                <a:ea typeface="メイリオ" panose="020B0604030504040204" pitchFamily="50" charset="-128"/>
              </a:rPr>
              <a:t>コードを入れてください。</a:t>
            </a:r>
            <a:endParaRPr lang="en-US" altLang="ja-JP" sz="1050">
              <a:solidFill>
                <a:srgbClr val="FF0000"/>
              </a:solidFill>
              <a:latin typeface="Calibri 本文"/>
              <a:ea typeface="メイリオ" panose="020B0604030504040204" pitchFamily="50" charset="-128"/>
            </a:endParaRPr>
          </a:p>
          <a:p>
            <a:r>
              <a:rPr lang="ja-JP" altLang="en-US" sz="1050">
                <a:solidFill>
                  <a:srgbClr val="FF0000"/>
                </a:solidFill>
                <a:latin typeface="Calibri 本文"/>
                <a:ea typeface="メイリオ" panose="020B0604030504040204" pitchFamily="50" charset="-128"/>
              </a:rPr>
              <a:t>★必ず</a:t>
            </a:r>
            <a:r>
              <a:rPr lang="en-US" altLang="ja-JP" sz="1050">
                <a:solidFill>
                  <a:srgbClr val="FF0000"/>
                </a:solidFill>
                <a:latin typeface="Calibri 本文"/>
                <a:ea typeface="メイリオ" panose="020B0604030504040204" pitchFamily="50" charset="-128"/>
              </a:rPr>
              <a:t>QR</a:t>
            </a:r>
            <a:r>
              <a:rPr lang="ja-JP" altLang="en-US" sz="1050">
                <a:solidFill>
                  <a:srgbClr val="FF0000"/>
                </a:solidFill>
                <a:latin typeface="Calibri 本文"/>
                <a:ea typeface="メイリオ" panose="020B0604030504040204" pitchFamily="50" charset="-128"/>
              </a:rPr>
              <a:t>コードに</a:t>
            </a:r>
            <a:r>
              <a:rPr lang="en-US" altLang="ja-JP" sz="1050">
                <a:solidFill>
                  <a:srgbClr val="FF0000"/>
                </a:solidFill>
                <a:latin typeface="Calibri 本文"/>
                <a:ea typeface="メイリオ" panose="020B0604030504040204" pitchFamily="50" charset="-128"/>
              </a:rPr>
              <a:t>URL</a:t>
            </a:r>
            <a:r>
              <a:rPr lang="ja-JP" altLang="en-US" sz="1050">
                <a:solidFill>
                  <a:srgbClr val="FF0000"/>
                </a:solidFill>
                <a:latin typeface="Calibri 本文"/>
                <a:ea typeface="メイリオ" panose="020B0604030504040204" pitchFamily="50" charset="-128"/>
              </a:rPr>
              <a:t>を埋め込んでください</a:t>
            </a:r>
            <a:endParaRPr lang="en-US" altLang="ja-JP" sz="1050">
              <a:solidFill>
                <a:srgbClr val="FF0000"/>
              </a:solidFill>
              <a:latin typeface="Calibri 本文"/>
              <a:ea typeface="メイリオ" panose="020B0604030504040204" pitchFamily="50" charset="-128"/>
            </a:endParaRPr>
          </a:p>
        </p:txBody>
      </p:sp>
      <p:sp>
        <p:nvSpPr>
          <p:cNvPr id="59" name="正方形/長方形 58">
            <a:extLst>
              <a:ext uri="{FF2B5EF4-FFF2-40B4-BE49-F238E27FC236}">
                <a16:creationId xmlns:a16="http://schemas.microsoft.com/office/drawing/2014/main" id="{42E555D0-1126-4D7B-A9EE-B1F09E780865}"/>
              </a:ext>
            </a:extLst>
          </p:cNvPr>
          <p:cNvSpPr/>
          <p:nvPr/>
        </p:nvSpPr>
        <p:spPr>
          <a:xfrm>
            <a:off x="7956223" y="407491"/>
            <a:ext cx="960338" cy="299776"/>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a:latin typeface="メイリオ" panose="020B0604030504040204" pitchFamily="50" charset="-128"/>
                <a:ea typeface="メイリオ" panose="020B0604030504040204" pitchFamily="50" charset="-128"/>
              </a:rPr>
              <a:t>その他（ ○○ ）</a:t>
            </a:r>
            <a:endParaRPr lang="en-US" altLang="ja-JP" sz="1050">
              <a:latin typeface="メイリオ" panose="020B0604030504040204" pitchFamily="50" charset="-128"/>
              <a:ea typeface="メイリオ" panose="020B0604030504040204" pitchFamily="50" charset="-128"/>
            </a:endParaRPr>
          </a:p>
        </p:txBody>
      </p:sp>
      <p:sp>
        <p:nvSpPr>
          <p:cNvPr id="60" name="正方形/長方形 59">
            <a:extLst>
              <a:ext uri="{FF2B5EF4-FFF2-40B4-BE49-F238E27FC236}">
                <a16:creationId xmlns:a16="http://schemas.microsoft.com/office/drawing/2014/main" id="{A84F5BC1-105C-4583-BFF0-59F6644D5C56}"/>
              </a:ext>
            </a:extLst>
          </p:cNvPr>
          <p:cNvSpPr/>
          <p:nvPr/>
        </p:nvSpPr>
        <p:spPr>
          <a:xfrm>
            <a:off x="7943737" y="363432"/>
            <a:ext cx="972824" cy="470104"/>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吹き出し: 線 63">
            <a:extLst>
              <a:ext uri="{FF2B5EF4-FFF2-40B4-BE49-F238E27FC236}">
                <a16:creationId xmlns:a16="http://schemas.microsoft.com/office/drawing/2014/main" id="{C48E44FD-7546-4EC5-B6EB-6B89A7F2E7ED}"/>
              </a:ext>
            </a:extLst>
          </p:cNvPr>
          <p:cNvSpPr/>
          <p:nvPr/>
        </p:nvSpPr>
        <p:spPr>
          <a:xfrm>
            <a:off x="6624013" y="953752"/>
            <a:ext cx="2156161" cy="362212"/>
          </a:xfrm>
          <a:prstGeom prst="borderCallout1">
            <a:avLst>
              <a:gd name="adj1" fmla="val 2820"/>
              <a:gd name="adj2" fmla="val 68586"/>
              <a:gd name="adj3" fmla="val -27560"/>
              <a:gd name="adj4" fmla="val 75495"/>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a:solidFill>
                  <a:srgbClr val="FF0000"/>
                </a:solidFill>
              </a:rPr>
              <a:t>貢献する分野で追加があれば記載</a:t>
            </a:r>
            <a:endParaRPr kumimoji="1" lang="en-US" altLang="ja-JP" sz="1050">
              <a:solidFill>
                <a:srgbClr val="FF0000"/>
              </a:solidFill>
            </a:endParaRPr>
          </a:p>
        </p:txBody>
      </p:sp>
      <p:sp>
        <p:nvSpPr>
          <p:cNvPr id="65" name="テキスト ボックス 64">
            <a:extLst>
              <a:ext uri="{FF2B5EF4-FFF2-40B4-BE49-F238E27FC236}">
                <a16:creationId xmlns:a16="http://schemas.microsoft.com/office/drawing/2014/main" id="{0E861A85-EE9F-44FD-A65B-C75D76A4BF75}"/>
              </a:ext>
            </a:extLst>
          </p:cNvPr>
          <p:cNvSpPr txBox="1"/>
          <p:nvPr/>
        </p:nvSpPr>
        <p:spPr>
          <a:xfrm>
            <a:off x="4620840" y="5501956"/>
            <a:ext cx="1201339" cy="276999"/>
          </a:xfrm>
          <a:prstGeom prst="rect">
            <a:avLst/>
          </a:prstGeom>
          <a:noFill/>
          <a:ln>
            <a:noFill/>
          </a:ln>
        </p:spPr>
        <p:txBody>
          <a:bodyPr wrap="square" rtlCol="0">
            <a:spAutoFit/>
          </a:bodyPr>
          <a:lstStyle/>
          <a:p>
            <a:r>
              <a:rPr lang="ja-JP" altLang="en-US" sz="1200">
                <a:latin typeface="メイリオ" panose="020B0604030504040204" pitchFamily="50" charset="-128"/>
                <a:ea typeface="メイリオ" panose="020B0604030504040204" pitchFamily="50" charset="-128"/>
              </a:rPr>
              <a:t>●適応地域</a:t>
            </a:r>
            <a:endParaRPr kumimoji="1" lang="ja-JP" altLang="en-US" sz="1200">
              <a:latin typeface="メイリオ" panose="020B0604030504040204" pitchFamily="50" charset="-128"/>
              <a:ea typeface="メイリオ" panose="020B0604030504040204" pitchFamily="50" charset="-128"/>
            </a:endParaRPr>
          </a:p>
        </p:txBody>
      </p:sp>
      <p:sp>
        <p:nvSpPr>
          <p:cNvPr id="3" name="正方形/長方形 2">
            <a:extLst>
              <a:ext uri="{FF2B5EF4-FFF2-40B4-BE49-F238E27FC236}">
                <a16:creationId xmlns:a16="http://schemas.microsoft.com/office/drawing/2014/main" id="{76195486-3FD2-4A11-BFB6-274293908664}"/>
              </a:ext>
            </a:extLst>
          </p:cNvPr>
          <p:cNvSpPr/>
          <p:nvPr/>
        </p:nvSpPr>
        <p:spPr>
          <a:xfrm>
            <a:off x="786234" y="2602490"/>
            <a:ext cx="2843793" cy="541165"/>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a:solidFill>
                  <a:srgbClr val="FF0000"/>
                </a:solidFill>
                <a:latin typeface="+mn-ea"/>
              </a:rPr>
              <a:t>・段落ごとに</a:t>
            </a:r>
            <a:r>
              <a:rPr kumimoji="1" lang="en-US" altLang="ja-JP" sz="1050">
                <a:solidFill>
                  <a:srgbClr val="FF0000"/>
                </a:solidFill>
                <a:latin typeface="+mn-ea"/>
              </a:rPr>
              <a:t>1</a:t>
            </a:r>
            <a:r>
              <a:rPr kumimoji="1" lang="ja-JP" altLang="en-US" sz="1050">
                <a:solidFill>
                  <a:srgbClr val="FF0000"/>
                </a:solidFill>
                <a:latin typeface="+mn-ea"/>
              </a:rPr>
              <a:t>文字インデント</a:t>
            </a:r>
            <a:endParaRPr kumimoji="1" lang="en-US" altLang="ja-JP" sz="1050">
              <a:solidFill>
                <a:srgbClr val="FF0000"/>
              </a:solidFill>
              <a:latin typeface="+mn-ea"/>
            </a:endParaRPr>
          </a:p>
          <a:p>
            <a:r>
              <a:rPr lang="ja-JP" altLang="en-US" sz="1050">
                <a:solidFill>
                  <a:srgbClr val="FF0000"/>
                </a:solidFill>
                <a:latin typeface="+mn-ea"/>
              </a:rPr>
              <a:t>・文章の形で記入し、原則「・」は使用しない</a:t>
            </a:r>
            <a:endParaRPr kumimoji="1" lang="en-US" altLang="ja-JP" sz="1050">
              <a:solidFill>
                <a:srgbClr val="FF0000"/>
              </a:solidFill>
              <a:latin typeface="+mn-ea"/>
            </a:endParaRPr>
          </a:p>
        </p:txBody>
      </p:sp>
      <p:sp>
        <p:nvSpPr>
          <p:cNvPr id="66" name="正方形/長方形 65">
            <a:extLst>
              <a:ext uri="{FF2B5EF4-FFF2-40B4-BE49-F238E27FC236}">
                <a16:creationId xmlns:a16="http://schemas.microsoft.com/office/drawing/2014/main" id="{8EFB0939-F5F4-4B68-9E6C-FD3AD9F6CFCF}"/>
              </a:ext>
            </a:extLst>
          </p:cNvPr>
          <p:cNvSpPr/>
          <p:nvPr/>
        </p:nvSpPr>
        <p:spPr>
          <a:xfrm>
            <a:off x="791765" y="5601695"/>
            <a:ext cx="2838262" cy="531695"/>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a:solidFill>
                  <a:srgbClr val="FF0000"/>
                </a:solidFill>
                <a:latin typeface="+mn-ea"/>
              </a:rPr>
              <a:t>・見出しは赤文字、体言止め、アンダーライン</a:t>
            </a:r>
            <a:endParaRPr kumimoji="1" lang="en-US" altLang="ja-JP" sz="1050">
              <a:solidFill>
                <a:srgbClr val="FF0000"/>
              </a:solidFill>
              <a:latin typeface="+mn-ea"/>
            </a:endParaRPr>
          </a:p>
          <a:p>
            <a:r>
              <a:rPr lang="ja-JP" altLang="en-US" sz="1050">
                <a:solidFill>
                  <a:srgbClr val="FF0000"/>
                </a:solidFill>
                <a:latin typeface="+mn-ea"/>
              </a:rPr>
              <a:t>・説明文は黒字、１文字インデントなし</a:t>
            </a:r>
            <a:endParaRPr lang="en-US" altLang="ja-JP" sz="1050">
              <a:solidFill>
                <a:srgbClr val="FF0000"/>
              </a:solidFill>
              <a:latin typeface="+mn-ea"/>
            </a:endParaRPr>
          </a:p>
          <a:p>
            <a:r>
              <a:rPr kumimoji="1" lang="ja-JP" altLang="en-US" sz="1050">
                <a:solidFill>
                  <a:srgbClr val="FF0000"/>
                </a:solidFill>
                <a:latin typeface="+mn-ea"/>
              </a:rPr>
              <a:t>・原則、定量的に記載。</a:t>
            </a:r>
            <a:endParaRPr kumimoji="1" lang="en-US" altLang="ja-JP" sz="1050">
              <a:solidFill>
                <a:srgbClr val="FF0000"/>
              </a:solidFill>
              <a:latin typeface="+mn-ea"/>
            </a:endParaRPr>
          </a:p>
        </p:txBody>
      </p:sp>
      <p:sp>
        <p:nvSpPr>
          <p:cNvPr id="8" name="正方形/長方形 7">
            <a:extLst>
              <a:ext uri="{FF2B5EF4-FFF2-40B4-BE49-F238E27FC236}">
                <a16:creationId xmlns:a16="http://schemas.microsoft.com/office/drawing/2014/main" id="{AB09E897-F728-4944-A35E-CA8B119F3C3E}"/>
              </a:ext>
            </a:extLst>
          </p:cNvPr>
          <p:cNvSpPr/>
          <p:nvPr/>
        </p:nvSpPr>
        <p:spPr>
          <a:xfrm>
            <a:off x="4597150" y="909680"/>
            <a:ext cx="1915008" cy="423075"/>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a:solidFill>
                  <a:srgbClr val="FF0000"/>
                </a:solidFill>
                <a:latin typeface="+mn-ea"/>
              </a:rPr>
              <a:t>品目は原則カタカナで記載</a:t>
            </a:r>
            <a:endParaRPr kumimoji="1" lang="en-US" altLang="ja-JP" sz="1050">
              <a:solidFill>
                <a:srgbClr val="FF0000"/>
              </a:solidFill>
              <a:latin typeface="+mn-ea"/>
            </a:endParaRPr>
          </a:p>
          <a:p>
            <a:pPr algn="ctr"/>
            <a:r>
              <a:rPr kumimoji="1" lang="en-US" altLang="ja-JP" sz="900">
                <a:solidFill>
                  <a:srgbClr val="FF0000"/>
                </a:solidFill>
                <a:latin typeface="+mn-ea"/>
              </a:rPr>
              <a:t>※</a:t>
            </a:r>
            <a:r>
              <a:rPr kumimoji="1" lang="ja-JP" altLang="en-US" sz="900">
                <a:solidFill>
                  <a:srgbClr val="FF0000"/>
                </a:solidFill>
                <a:latin typeface="+mn-ea"/>
              </a:rPr>
              <a:t>水稲、大豆、小麦等の作物は除く</a:t>
            </a:r>
          </a:p>
        </p:txBody>
      </p:sp>
      <p:sp>
        <p:nvSpPr>
          <p:cNvPr id="9" name="正方形/長方形 8">
            <a:extLst>
              <a:ext uri="{FF2B5EF4-FFF2-40B4-BE49-F238E27FC236}">
                <a16:creationId xmlns:a16="http://schemas.microsoft.com/office/drawing/2014/main" id="{83E6919A-070A-4800-A107-82AFFD66EA87}"/>
              </a:ext>
            </a:extLst>
          </p:cNvPr>
          <p:cNvSpPr/>
          <p:nvPr/>
        </p:nvSpPr>
        <p:spPr>
          <a:xfrm>
            <a:off x="4976434" y="1743348"/>
            <a:ext cx="1579461" cy="926744"/>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a:solidFill>
                  <a:srgbClr val="FF0000"/>
                </a:solidFill>
              </a:rPr>
              <a:t>・外枠は不要</a:t>
            </a:r>
            <a:endParaRPr lang="en-US" altLang="ja-JP" sz="1050">
              <a:solidFill>
                <a:srgbClr val="FF0000"/>
              </a:solidFill>
            </a:endParaRPr>
          </a:p>
          <a:p>
            <a:r>
              <a:rPr lang="ja-JP" altLang="en-US" sz="1050">
                <a:solidFill>
                  <a:srgbClr val="FF0000"/>
                </a:solidFill>
              </a:rPr>
              <a:t>・写真は見やすく、場合によっては説明を記載</a:t>
            </a:r>
            <a:endParaRPr lang="en-US" altLang="ja-JP" sz="1050">
              <a:solidFill>
                <a:srgbClr val="FF0000"/>
              </a:solidFill>
            </a:endParaRPr>
          </a:p>
          <a:p>
            <a:r>
              <a:rPr kumimoji="1" lang="ja-JP" altLang="en-US" sz="1050">
                <a:solidFill>
                  <a:srgbClr val="FF0000"/>
                </a:solidFill>
              </a:rPr>
              <a:t>・文章を記載する場合は</a:t>
            </a:r>
            <a:r>
              <a:rPr kumimoji="1" lang="en-US" altLang="ja-JP" sz="1050">
                <a:solidFill>
                  <a:srgbClr val="FF0000"/>
                </a:solidFill>
              </a:rPr>
              <a:t>1</a:t>
            </a:r>
            <a:r>
              <a:rPr kumimoji="1" lang="ja-JP" altLang="en-US" sz="1050">
                <a:solidFill>
                  <a:srgbClr val="FF0000"/>
                </a:solidFill>
              </a:rPr>
              <a:t>文字インデント</a:t>
            </a:r>
            <a:endParaRPr kumimoji="1" lang="en-US" altLang="ja-JP" sz="1050">
              <a:solidFill>
                <a:srgbClr val="FF0000"/>
              </a:solidFill>
            </a:endParaRPr>
          </a:p>
        </p:txBody>
      </p:sp>
      <p:sp>
        <p:nvSpPr>
          <p:cNvPr id="10" name="正方形/長方形 9">
            <a:extLst>
              <a:ext uri="{FF2B5EF4-FFF2-40B4-BE49-F238E27FC236}">
                <a16:creationId xmlns:a16="http://schemas.microsoft.com/office/drawing/2014/main" id="{39338885-0DCB-4C49-A40E-989A61C8EC4E}"/>
              </a:ext>
            </a:extLst>
          </p:cNvPr>
          <p:cNvSpPr/>
          <p:nvPr/>
        </p:nvSpPr>
        <p:spPr>
          <a:xfrm>
            <a:off x="6395920" y="3467467"/>
            <a:ext cx="2680857" cy="604271"/>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a:solidFill>
                  <a:srgbClr val="FF0000"/>
                </a:solidFill>
              </a:rPr>
              <a:t>・見出しは赤文字、体言止め、アンダーライン</a:t>
            </a:r>
            <a:endParaRPr lang="en-US" altLang="ja-JP" sz="1050">
              <a:solidFill>
                <a:srgbClr val="FF0000"/>
              </a:solidFill>
            </a:endParaRPr>
          </a:p>
          <a:p>
            <a:r>
              <a:rPr lang="ja-JP" altLang="en-US" sz="1050">
                <a:solidFill>
                  <a:srgbClr val="FF0000"/>
                </a:solidFill>
              </a:rPr>
              <a:t>・説明は黒字、</a:t>
            </a:r>
            <a:r>
              <a:rPr lang="en-US" altLang="ja-JP" sz="1050">
                <a:solidFill>
                  <a:srgbClr val="FF0000"/>
                </a:solidFill>
              </a:rPr>
              <a:t>1</a:t>
            </a:r>
            <a:r>
              <a:rPr lang="ja-JP" altLang="en-US" sz="1050">
                <a:solidFill>
                  <a:srgbClr val="FF0000"/>
                </a:solidFill>
              </a:rPr>
              <a:t>文字インデントなし</a:t>
            </a:r>
            <a:endParaRPr lang="en-US" altLang="ja-JP" sz="1050">
              <a:solidFill>
                <a:srgbClr val="FF0000"/>
              </a:solidFill>
            </a:endParaRPr>
          </a:p>
        </p:txBody>
      </p:sp>
      <p:sp>
        <p:nvSpPr>
          <p:cNvPr id="11" name="正方形/長方形 10">
            <a:extLst>
              <a:ext uri="{FF2B5EF4-FFF2-40B4-BE49-F238E27FC236}">
                <a16:creationId xmlns:a16="http://schemas.microsoft.com/office/drawing/2014/main" id="{9C4D1F99-5A88-4175-B52B-6CB073C4549D}"/>
              </a:ext>
            </a:extLst>
          </p:cNvPr>
          <p:cNvSpPr/>
          <p:nvPr/>
        </p:nvSpPr>
        <p:spPr>
          <a:xfrm>
            <a:off x="-1958137" y="159394"/>
            <a:ext cx="1878029" cy="1038347"/>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a:solidFill>
                  <a:srgbClr val="FF0000"/>
                </a:solidFill>
              </a:rPr>
              <a:t>【</a:t>
            </a:r>
            <a:r>
              <a:rPr kumimoji="1" lang="ja-JP" altLang="en-US" sz="1050">
                <a:solidFill>
                  <a:srgbClr val="FF0000"/>
                </a:solidFill>
              </a:rPr>
              <a:t>全体的な注意事項</a:t>
            </a:r>
            <a:r>
              <a:rPr kumimoji="1" lang="en-US" altLang="ja-JP" sz="1050">
                <a:solidFill>
                  <a:srgbClr val="FF0000"/>
                </a:solidFill>
              </a:rPr>
              <a:t>】</a:t>
            </a:r>
          </a:p>
          <a:p>
            <a:pPr algn="ctr"/>
            <a:r>
              <a:rPr kumimoji="1" lang="ja-JP" altLang="en-US" sz="1050">
                <a:solidFill>
                  <a:srgbClr val="FF0000"/>
                </a:solidFill>
              </a:rPr>
              <a:t>・字体は「</a:t>
            </a:r>
            <a:r>
              <a:rPr kumimoji="1" lang="ja-JP" altLang="en-US" sz="1050">
                <a:solidFill>
                  <a:srgbClr val="FF0000"/>
                </a:solidFill>
                <a:latin typeface="メイリオ" panose="020B0604030504040204" pitchFamily="50" charset="-128"/>
                <a:ea typeface="メイリオ" panose="020B0604030504040204" pitchFamily="50" charset="-128"/>
              </a:rPr>
              <a:t>メイリオ</a:t>
            </a:r>
            <a:r>
              <a:rPr kumimoji="1" lang="ja-JP" altLang="en-US" sz="1050">
                <a:solidFill>
                  <a:srgbClr val="FF0000"/>
                </a:solidFill>
              </a:rPr>
              <a:t>」に統一</a:t>
            </a:r>
            <a:endParaRPr kumimoji="1" lang="en-US" altLang="ja-JP" sz="1050">
              <a:solidFill>
                <a:srgbClr val="FF0000"/>
              </a:solidFill>
            </a:endParaRPr>
          </a:p>
          <a:p>
            <a:pPr algn="ctr"/>
            <a:r>
              <a:rPr lang="ja-JP" altLang="en-US" sz="1050">
                <a:solidFill>
                  <a:srgbClr val="FF0000"/>
                </a:solidFill>
              </a:rPr>
              <a:t>・年号は西暦に統一</a:t>
            </a:r>
            <a:endParaRPr kumimoji="1" lang="ja-JP" altLang="en-US" sz="1050">
              <a:solidFill>
                <a:srgbClr val="FF0000"/>
              </a:solidFill>
            </a:endParaRPr>
          </a:p>
        </p:txBody>
      </p:sp>
      <p:sp>
        <p:nvSpPr>
          <p:cNvPr id="71" name="正方形/長方形 70">
            <a:extLst>
              <a:ext uri="{FF2B5EF4-FFF2-40B4-BE49-F238E27FC236}">
                <a16:creationId xmlns:a16="http://schemas.microsoft.com/office/drawing/2014/main" id="{32B62476-D8B1-4D84-A71F-1B456EFB840C}"/>
              </a:ext>
            </a:extLst>
          </p:cNvPr>
          <p:cNvSpPr/>
          <p:nvPr/>
        </p:nvSpPr>
        <p:spPr>
          <a:xfrm>
            <a:off x="8887513" y="1150748"/>
            <a:ext cx="2293005" cy="2010671"/>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a:solidFill>
                  <a:srgbClr val="FF0000"/>
                </a:solidFill>
              </a:rPr>
              <a:t>いずれかを選択してください</a:t>
            </a:r>
            <a:endParaRPr kumimoji="1" lang="en-US" altLang="ja-JP" sz="1050">
              <a:solidFill>
                <a:srgbClr val="FF0000"/>
              </a:solidFill>
            </a:endParaRPr>
          </a:p>
          <a:p>
            <a:r>
              <a:rPr lang="ja-JP" altLang="en-US" sz="1050">
                <a:solidFill>
                  <a:srgbClr val="FF0000"/>
                </a:solidFill>
              </a:rPr>
              <a:t>①市販化②公開③市販製品の利用④公開⑤市販化予定⑥試験運用中</a:t>
            </a:r>
            <a:endParaRPr lang="en-US" altLang="ja-JP" sz="1050">
              <a:solidFill>
                <a:srgbClr val="FF0000"/>
              </a:solidFill>
            </a:endParaRPr>
          </a:p>
          <a:p>
            <a:pPr algn="ctr"/>
            <a:endParaRPr kumimoji="1" lang="en-US" altLang="ja-JP" sz="1050">
              <a:solidFill>
                <a:srgbClr val="FF0000"/>
              </a:solidFill>
            </a:endParaRPr>
          </a:p>
          <a:p>
            <a:r>
              <a:rPr lang="ja-JP" altLang="en-US" sz="1050">
                <a:solidFill>
                  <a:srgbClr val="FF0000"/>
                </a:solidFill>
              </a:rPr>
              <a:t>①～⑥において、「技術改良中」、「対応作物拡大中」など研究が続いている場合は</a:t>
            </a:r>
            <a:r>
              <a:rPr kumimoji="1" lang="en-US" altLang="ja-JP" sz="1050">
                <a:solidFill>
                  <a:srgbClr val="FF0000"/>
                </a:solidFill>
              </a:rPr>
              <a:t>【</a:t>
            </a:r>
            <a:r>
              <a:rPr kumimoji="1" lang="ja-JP" altLang="en-US" sz="1050">
                <a:solidFill>
                  <a:srgbClr val="FF0000"/>
                </a:solidFill>
              </a:rPr>
              <a:t>○○○○</a:t>
            </a:r>
            <a:r>
              <a:rPr kumimoji="1" lang="en-US" altLang="ja-JP" sz="1050">
                <a:solidFill>
                  <a:srgbClr val="FF0000"/>
                </a:solidFill>
              </a:rPr>
              <a:t>/</a:t>
            </a:r>
            <a:r>
              <a:rPr kumimoji="1" lang="ja-JP" altLang="en-US" sz="1050">
                <a:solidFill>
                  <a:srgbClr val="FF0000"/>
                </a:solidFill>
              </a:rPr>
              <a:t>開発中</a:t>
            </a:r>
            <a:r>
              <a:rPr kumimoji="1" lang="en-US" altLang="ja-JP" sz="1050">
                <a:solidFill>
                  <a:srgbClr val="FF0000"/>
                </a:solidFill>
              </a:rPr>
              <a:t>】</a:t>
            </a:r>
            <a:r>
              <a:rPr lang="ja-JP" altLang="en-US" sz="1050">
                <a:solidFill>
                  <a:srgbClr val="FF0000"/>
                </a:solidFill>
              </a:rPr>
              <a:t>としてください。</a:t>
            </a:r>
            <a:endParaRPr kumimoji="1" lang="en-US" altLang="ja-JP" sz="1050">
              <a:solidFill>
                <a:srgbClr val="FF0000"/>
              </a:solidFill>
            </a:endParaRPr>
          </a:p>
        </p:txBody>
      </p:sp>
      <p:cxnSp>
        <p:nvCxnSpPr>
          <p:cNvPr id="13" name="直線コネクタ 12">
            <a:extLst>
              <a:ext uri="{FF2B5EF4-FFF2-40B4-BE49-F238E27FC236}">
                <a16:creationId xmlns:a16="http://schemas.microsoft.com/office/drawing/2014/main" id="{37CD08D7-AE3F-414C-A6D5-5E09B220A0F9}"/>
              </a:ext>
            </a:extLst>
          </p:cNvPr>
          <p:cNvCxnSpPr>
            <a:cxnSpLocks/>
            <a:stCxn id="70" idx="3"/>
            <a:endCxn id="71" idx="0"/>
          </p:cNvCxnSpPr>
          <p:nvPr/>
        </p:nvCxnSpPr>
        <p:spPr>
          <a:xfrm>
            <a:off x="9076777" y="175299"/>
            <a:ext cx="957239" cy="975449"/>
          </a:xfrm>
          <a:prstGeom prst="line">
            <a:avLst/>
          </a:prstGeom>
        </p:spPr>
        <p:style>
          <a:lnRef idx="1">
            <a:schemeClr val="accent2"/>
          </a:lnRef>
          <a:fillRef idx="0">
            <a:schemeClr val="accent2"/>
          </a:fillRef>
          <a:effectRef idx="0">
            <a:schemeClr val="accent2"/>
          </a:effectRef>
          <a:fontRef idx="minor">
            <a:schemeClr val="tx1"/>
          </a:fontRef>
        </p:style>
      </p:cxnSp>
      <p:sp>
        <p:nvSpPr>
          <p:cNvPr id="17" name="正方形/長方形 16">
            <a:extLst>
              <a:ext uri="{FF2B5EF4-FFF2-40B4-BE49-F238E27FC236}">
                <a16:creationId xmlns:a16="http://schemas.microsoft.com/office/drawing/2014/main" id="{73727525-E083-4926-8960-6D443B02BB2E}"/>
              </a:ext>
            </a:extLst>
          </p:cNvPr>
          <p:cNvSpPr/>
          <p:nvPr/>
        </p:nvSpPr>
        <p:spPr>
          <a:xfrm>
            <a:off x="5014189" y="54685"/>
            <a:ext cx="2992079" cy="2998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a:solidFill>
                  <a:schemeClr val="tx1"/>
                </a:solidFill>
              </a:rPr>
              <a:t>問い合わせ先：○○○</a:t>
            </a:r>
            <a:endParaRPr kumimoji="1" lang="en-US" altLang="ja-JP" sz="1050">
              <a:solidFill>
                <a:schemeClr val="tx1"/>
              </a:solidFill>
            </a:endParaRPr>
          </a:p>
          <a:p>
            <a:r>
              <a:rPr lang="en-US" altLang="ja-JP" sz="1050">
                <a:solidFill>
                  <a:schemeClr val="tx1"/>
                </a:solidFill>
              </a:rPr>
              <a:t>TEL:</a:t>
            </a:r>
            <a:r>
              <a:rPr lang="ja-JP" altLang="en-US" sz="1050">
                <a:solidFill>
                  <a:schemeClr val="tx1"/>
                </a:solidFill>
              </a:rPr>
              <a:t>　○○○○　</a:t>
            </a:r>
            <a:r>
              <a:rPr lang="en-US" altLang="ja-JP" sz="1050">
                <a:solidFill>
                  <a:schemeClr val="tx1"/>
                </a:solidFill>
              </a:rPr>
              <a:t>                   e-mail:</a:t>
            </a:r>
            <a:r>
              <a:rPr lang="ja-JP" altLang="en-US" sz="1050">
                <a:solidFill>
                  <a:schemeClr val="tx1"/>
                </a:solidFill>
              </a:rPr>
              <a:t>○○○○</a:t>
            </a:r>
            <a:endParaRPr lang="en-US" altLang="ja-JP" sz="1050">
              <a:solidFill>
                <a:schemeClr val="tx1"/>
              </a:solidFill>
            </a:endParaRPr>
          </a:p>
        </p:txBody>
      </p:sp>
      <p:sp>
        <p:nvSpPr>
          <p:cNvPr id="12" name="正方形/長方形 11">
            <a:extLst>
              <a:ext uri="{FF2B5EF4-FFF2-40B4-BE49-F238E27FC236}">
                <a16:creationId xmlns:a16="http://schemas.microsoft.com/office/drawing/2014/main" id="{53452050-27F1-2480-C484-7C5CA5790A73}"/>
              </a:ext>
            </a:extLst>
          </p:cNvPr>
          <p:cNvSpPr/>
          <p:nvPr/>
        </p:nvSpPr>
        <p:spPr>
          <a:xfrm>
            <a:off x="4771605" y="5712832"/>
            <a:ext cx="3775462" cy="22490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a:solidFill>
                  <a:srgbClr val="FF0000"/>
                </a:solidFill>
                <a:latin typeface="メイリオ" panose="020B0604030504040204" pitchFamily="50" charset="-128"/>
                <a:ea typeface="メイリオ" panose="020B0604030504040204" pitchFamily="50" charset="-128"/>
              </a:rPr>
              <a:t>適応地域が限定的な場合、他地域への適用可能性を記載</a:t>
            </a:r>
            <a:endParaRPr lang="en-US" altLang="ja-JP" sz="105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3447456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69433487-AFA2-44A6-8A00-76F41FAD5F7F}"/>
              </a:ext>
            </a:extLst>
          </p:cNvPr>
          <p:cNvSpPr txBox="1"/>
          <p:nvPr/>
        </p:nvSpPr>
        <p:spPr>
          <a:xfrm>
            <a:off x="117446" y="109057"/>
            <a:ext cx="5293454" cy="615553"/>
          </a:xfrm>
          <a:prstGeom prst="rect">
            <a:avLst/>
          </a:prstGeom>
          <a:noFill/>
        </p:spPr>
        <p:txBody>
          <a:bodyPr wrap="square" rtlCol="0">
            <a:spAutoFit/>
          </a:bodyPr>
          <a:lstStyle/>
          <a:p>
            <a:r>
              <a:rPr kumimoji="1" lang="ja-JP" altLang="en-US">
                <a:latin typeface="メイリオ" panose="020B0604030504040204" pitchFamily="50" charset="-128"/>
                <a:ea typeface="メイリオ" panose="020B0604030504040204" pitchFamily="50" charset="-128"/>
              </a:rPr>
              <a:t>水田の水管理によるメタン削減</a:t>
            </a:r>
            <a:endParaRPr kumimoji="1" lang="en-US" altLang="ja-JP">
              <a:latin typeface="メイリオ" panose="020B0604030504040204" pitchFamily="50" charset="-128"/>
              <a:ea typeface="メイリオ" panose="020B0604030504040204" pitchFamily="50" charset="-128"/>
            </a:endParaRPr>
          </a:p>
          <a:p>
            <a:r>
              <a:rPr kumimoji="1" lang="ja-JP" altLang="en-US" sz="1600">
                <a:latin typeface="メイリオ" panose="020B0604030504040204" pitchFamily="50" charset="-128"/>
                <a:ea typeface="メイリオ" panose="020B0604030504040204" pitchFamily="50" charset="-128"/>
              </a:rPr>
              <a:t>（自動水管理システムの導入・中干し期間の延長）</a:t>
            </a:r>
          </a:p>
        </p:txBody>
      </p:sp>
      <p:cxnSp>
        <p:nvCxnSpPr>
          <p:cNvPr id="4" name="直線コネクタ 3">
            <a:extLst>
              <a:ext uri="{FF2B5EF4-FFF2-40B4-BE49-F238E27FC236}">
                <a16:creationId xmlns:a16="http://schemas.microsoft.com/office/drawing/2014/main" id="{15DBB129-A25C-41D2-86CF-65684665A1FE}"/>
              </a:ext>
            </a:extLst>
          </p:cNvPr>
          <p:cNvCxnSpPr>
            <a:cxnSpLocks/>
          </p:cNvCxnSpPr>
          <p:nvPr/>
        </p:nvCxnSpPr>
        <p:spPr>
          <a:xfrm>
            <a:off x="117444" y="724610"/>
            <a:ext cx="8817808" cy="0"/>
          </a:xfrm>
          <a:prstGeom prst="line">
            <a:avLst/>
          </a:prstGeom>
          <a:noFill/>
          <a:ln w="38100" cap="flat" cmpd="sng" algn="ctr">
            <a:solidFill>
              <a:srgbClr val="00B050"/>
            </a:solidFill>
            <a:prstDash val="solid"/>
            <a:miter lim="800000"/>
          </a:ln>
          <a:effectLst/>
        </p:spPr>
      </p:cxnSp>
      <p:cxnSp>
        <p:nvCxnSpPr>
          <p:cNvPr id="5" name="直線コネクタ 4">
            <a:extLst>
              <a:ext uri="{FF2B5EF4-FFF2-40B4-BE49-F238E27FC236}">
                <a16:creationId xmlns:a16="http://schemas.microsoft.com/office/drawing/2014/main" id="{D7584DC4-0D84-45DA-894C-BD64B3B187DD}"/>
              </a:ext>
            </a:extLst>
          </p:cNvPr>
          <p:cNvCxnSpPr>
            <a:cxnSpLocks/>
          </p:cNvCxnSpPr>
          <p:nvPr/>
        </p:nvCxnSpPr>
        <p:spPr>
          <a:xfrm>
            <a:off x="117444" y="771981"/>
            <a:ext cx="8817808" cy="0"/>
          </a:xfrm>
          <a:prstGeom prst="line">
            <a:avLst/>
          </a:prstGeom>
          <a:noFill/>
          <a:ln w="28575" cap="flat" cmpd="sng" algn="ctr">
            <a:solidFill>
              <a:srgbClr val="92D050"/>
            </a:solidFill>
            <a:prstDash val="solid"/>
            <a:miter lim="800000"/>
          </a:ln>
          <a:effectLst/>
        </p:spPr>
      </p:cxnSp>
      <p:sp>
        <p:nvSpPr>
          <p:cNvPr id="3" name="テキスト ボックス 2">
            <a:extLst>
              <a:ext uri="{FF2B5EF4-FFF2-40B4-BE49-F238E27FC236}">
                <a16:creationId xmlns:a16="http://schemas.microsoft.com/office/drawing/2014/main" id="{28F37B0A-8FB8-48E0-BA2F-DA47916CD434}"/>
              </a:ext>
            </a:extLst>
          </p:cNvPr>
          <p:cNvSpPr txBox="1"/>
          <p:nvPr/>
        </p:nvSpPr>
        <p:spPr>
          <a:xfrm>
            <a:off x="150535" y="1553998"/>
            <a:ext cx="4159444" cy="1754326"/>
          </a:xfrm>
          <a:prstGeom prst="rect">
            <a:avLst/>
          </a:prstGeom>
          <a:noFill/>
          <a:ln>
            <a:noFill/>
          </a:ln>
        </p:spPr>
        <p:txBody>
          <a:bodyPr wrap="square" rtlCol="0">
            <a:spAutoFit/>
          </a:bodyPr>
          <a:lstStyle/>
          <a:p>
            <a:r>
              <a:rPr lang="ja-JP" altLang="en-US" sz="1200">
                <a:latin typeface="メイリオ" panose="020B0604030504040204" pitchFamily="50" charset="-128"/>
                <a:ea typeface="メイリオ" panose="020B0604030504040204" pitchFamily="50" charset="-128"/>
              </a:rPr>
              <a:t>　水田土壌内にはメタン生成菌が存在し、嫌気条件下で稲わらなどの有機物をエサに温室効果ガスであるメタンを発生させる。中⼲しとはイネの⽣育調整を目的として⼀時的に⽔⽥ から⽔を抜く従来からの水管理技術である。</a:t>
            </a:r>
            <a:endParaRPr lang="en-US" altLang="ja-JP" sz="1200">
              <a:latin typeface="メイリオ" panose="020B0604030504040204" pitchFamily="50" charset="-128"/>
              <a:ea typeface="メイリオ" panose="020B0604030504040204" pitchFamily="50" charset="-128"/>
            </a:endParaRPr>
          </a:p>
          <a:p>
            <a:r>
              <a:rPr lang="ja-JP" altLang="en-US" sz="1200">
                <a:latin typeface="メイリオ" panose="020B0604030504040204" pitchFamily="50" charset="-128"/>
                <a:ea typeface="メイリオ" panose="020B0604030504040204" pitchFamily="50" charset="-128"/>
              </a:rPr>
              <a:t>　中干し期間を通常よりも延長することで土壌中により多くの酸素を供給するとメタン生成菌の活動が抑制され、メタン排出量が低減する。湛水と落水を繰り返す間断灌漑と組み合わせることでより効果的にメタン発生量の削減が可能である。</a:t>
            </a:r>
            <a:endParaRPr kumimoji="1" lang="ja-JP" altLang="en-US" sz="1200">
              <a:latin typeface="メイリオ" panose="020B0604030504040204" pitchFamily="50" charset="-128"/>
              <a:ea typeface="メイリオ" panose="020B0604030504040204" pitchFamily="50" charset="-128"/>
            </a:endParaRPr>
          </a:p>
        </p:txBody>
      </p:sp>
      <p:sp>
        <p:nvSpPr>
          <p:cNvPr id="42" name="正方形/長方形 41">
            <a:extLst>
              <a:ext uri="{FF2B5EF4-FFF2-40B4-BE49-F238E27FC236}">
                <a16:creationId xmlns:a16="http://schemas.microsoft.com/office/drawing/2014/main" id="{5F371018-B134-4C76-84D0-8BA2B318481F}"/>
              </a:ext>
            </a:extLst>
          </p:cNvPr>
          <p:cNvSpPr/>
          <p:nvPr/>
        </p:nvSpPr>
        <p:spPr>
          <a:xfrm>
            <a:off x="5020281" y="430426"/>
            <a:ext cx="1086593" cy="276101"/>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a:latin typeface="メイリオ" panose="020B0604030504040204" pitchFamily="50" charset="-128"/>
                <a:ea typeface="メイリオ" panose="020B0604030504040204" pitchFamily="50" charset="-128"/>
              </a:rPr>
              <a:t>温室効果ガス</a:t>
            </a:r>
            <a:endParaRPr kumimoji="1" lang="ja-JP" altLang="en-US" sz="1100">
              <a:latin typeface="メイリオ" panose="020B0604030504040204" pitchFamily="50" charset="-128"/>
              <a:ea typeface="メイリオ" panose="020B0604030504040204" pitchFamily="50" charset="-128"/>
            </a:endParaRPr>
          </a:p>
        </p:txBody>
      </p:sp>
      <p:sp>
        <p:nvSpPr>
          <p:cNvPr id="46" name="正方形/長方形 45">
            <a:extLst>
              <a:ext uri="{FF2B5EF4-FFF2-40B4-BE49-F238E27FC236}">
                <a16:creationId xmlns:a16="http://schemas.microsoft.com/office/drawing/2014/main" id="{D874C578-88ED-4EC6-8AD0-55E01FB3B898}"/>
              </a:ext>
            </a:extLst>
          </p:cNvPr>
          <p:cNvSpPr/>
          <p:nvPr/>
        </p:nvSpPr>
        <p:spPr>
          <a:xfrm>
            <a:off x="6161367" y="430426"/>
            <a:ext cx="780176" cy="276101"/>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a:latin typeface="メイリオ" panose="020B0604030504040204" pitchFamily="50" charset="-128"/>
                <a:ea typeface="メイリオ" panose="020B0604030504040204" pitchFamily="50" charset="-128"/>
              </a:rPr>
              <a:t>農薬</a:t>
            </a:r>
            <a:endParaRPr lang="en-US" altLang="ja-JP" sz="1400">
              <a:latin typeface="メイリオ" panose="020B0604030504040204" pitchFamily="50" charset="-128"/>
              <a:ea typeface="メイリオ" panose="020B0604030504040204" pitchFamily="50" charset="-128"/>
            </a:endParaRPr>
          </a:p>
        </p:txBody>
      </p:sp>
      <p:sp>
        <p:nvSpPr>
          <p:cNvPr id="48" name="正方形/長方形 47">
            <a:extLst>
              <a:ext uri="{FF2B5EF4-FFF2-40B4-BE49-F238E27FC236}">
                <a16:creationId xmlns:a16="http://schemas.microsoft.com/office/drawing/2014/main" id="{ACF0B070-30A6-4066-9FC1-0C1E7007B940}"/>
              </a:ext>
            </a:extLst>
          </p:cNvPr>
          <p:cNvSpPr/>
          <p:nvPr/>
        </p:nvSpPr>
        <p:spPr>
          <a:xfrm>
            <a:off x="7830706" y="430426"/>
            <a:ext cx="899022" cy="276101"/>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a:latin typeface="メイリオ" panose="020B0604030504040204" pitchFamily="50" charset="-128"/>
                <a:ea typeface="メイリオ" panose="020B0604030504040204" pitchFamily="50" charset="-128"/>
              </a:rPr>
              <a:t>有機農業</a:t>
            </a:r>
            <a:endParaRPr lang="en-US" altLang="ja-JP" sz="1200">
              <a:latin typeface="メイリオ" panose="020B0604030504040204" pitchFamily="50" charset="-128"/>
              <a:ea typeface="メイリオ" panose="020B0604030504040204" pitchFamily="50" charset="-128"/>
            </a:endParaRPr>
          </a:p>
        </p:txBody>
      </p:sp>
      <p:sp>
        <p:nvSpPr>
          <p:cNvPr id="49" name="正方形/長方形 48">
            <a:extLst>
              <a:ext uri="{FF2B5EF4-FFF2-40B4-BE49-F238E27FC236}">
                <a16:creationId xmlns:a16="http://schemas.microsoft.com/office/drawing/2014/main" id="{F1B2F64E-06F1-46D6-B694-F28395F5B782}"/>
              </a:ext>
            </a:extLst>
          </p:cNvPr>
          <p:cNvSpPr/>
          <p:nvPr/>
        </p:nvSpPr>
        <p:spPr>
          <a:xfrm>
            <a:off x="6996036" y="430426"/>
            <a:ext cx="780176" cy="276101"/>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a:latin typeface="メイリオ" panose="020B0604030504040204" pitchFamily="50" charset="-128"/>
                <a:ea typeface="メイリオ" panose="020B0604030504040204" pitchFamily="50" charset="-128"/>
              </a:rPr>
              <a:t>肥料</a:t>
            </a:r>
            <a:endParaRPr lang="en-US" altLang="ja-JP" sz="1400">
              <a:latin typeface="メイリオ" panose="020B0604030504040204" pitchFamily="50" charset="-128"/>
              <a:ea typeface="メイリオ" panose="020B0604030504040204" pitchFamily="50" charset="-128"/>
            </a:endParaRPr>
          </a:p>
        </p:txBody>
      </p:sp>
      <p:sp>
        <p:nvSpPr>
          <p:cNvPr id="51" name="矢印: 五方向 50">
            <a:extLst>
              <a:ext uri="{FF2B5EF4-FFF2-40B4-BE49-F238E27FC236}">
                <a16:creationId xmlns:a16="http://schemas.microsoft.com/office/drawing/2014/main" id="{979BB53D-86BB-4695-A904-BD39860AD601}"/>
              </a:ext>
            </a:extLst>
          </p:cNvPr>
          <p:cNvSpPr/>
          <p:nvPr/>
        </p:nvSpPr>
        <p:spPr>
          <a:xfrm>
            <a:off x="117444" y="842056"/>
            <a:ext cx="733344" cy="398839"/>
          </a:xfrm>
          <a:prstGeom prst="homePlate">
            <a:avLst>
              <a:gd name="adj" fmla="val 36045"/>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a:t>生産</a:t>
            </a:r>
          </a:p>
        </p:txBody>
      </p:sp>
      <p:sp>
        <p:nvSpPr>
          <p:cNvPr id="53" name="テキスト ボックス 52">
            <a:extLst>
              <a:ext uri="{FF2B5EF4-FFF2-40B4-BE49-F238E27FC236}">
                <a16:creationId xmlns:a16="http://schemas.microsoft.com/office/drawing/2014/main" id="{BCD7EC16-8702-49C4-9E6D-B63487671DD5}"/>
              </a:ext>
            </a:extLst>
          </p:cNvPr>
          <p:cNvSpPr txBox="1"/>
          <p:nvPr/>
        </p:nvSpPr>
        <p:spPr>
          <a:xfrm>
            <a:off x="868255" y="923297"/>
            <a:ext cx="1230889" cy="307777"/>
          </a:xfrm>
          <a:prstGeom prst="rect">
            <a:avLst/>
          </a:prstGeom>
          <a:noFill/>
        </p:spPr>
        <p:txBody>
          <a:bodyPr wrap="square" rtlCol="0">
            <a:spAutoFit/>
          </a:bodyPr>
          <a:lstStyle/>
          <a:p>
            <a:r>
              <a:rPr kumimoji="1" lang="ja-JP" altLang="en-US" sz="1400">
                <a:latin typeface="メイリオ" panose="020B0604030504040204" pitchFamily="50" charset="-128"/>
                <a:ea typeface="メイリオ" panose="020B0604030504040204" pitchFamily="50" charset="-128"/>
              </a:rPr>
              <a:t>品目：水稲</a:t>
            </a:r>
          </a:p>
        </p:txBody>
      </p:sp>
      <p:sp>
        <p:nvSpPr>
          <p:cNvPr id="54" name="正方形/長方形 53">
            <a:extLst>
              <a:ext uri="{FF2B5EF4-FFF2-40B4-BE49-F238E27FC236}">
                <a16:creationId xmlns:a16="http://schemas.microsoft.com/office/drawing/2014/main" id="{49CE431C-C72C-44BD-9668-DCED462DC4E7}"/>
              </a:ext>
            </a:extLst>
          </p:cNvPr>
          <p:cNvSpPr/>
          <p:nvPr/>
        </p:nvSpPr>
        <p:spPr>
          <a:xfrm>
            <a:off x="117444" y="1400120"/>
            <a:ext cx="4279625" cy="2975611"/>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正方形/長方形 54">
            <a:extLst>
              <a:ext uri="{FF2B5EF4-FFF2-40B4-BE49-F238E27FC236}">
                <a16:creationId xmlns:a16="http://schemas.microsoft.com/office/drawing/2014/main" id="{31C339F5-23A4-42AA-80AD-3B5C446046F7}"/>
              </a:ext>
            </a:extLst>
          </p:cNvPr>
          <p:cNvSpPr/>
          <p:nvPr/>
        </p:nvSpPr>
        <p:spPr>
          <a:xfrm>
            <a:off x="117444" y="1256275"/>
            <a:ext cx="1458158" cy="26269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a:solidFill>
                  <a:schemeClr val="tx1"/>
                </a:solidFill>
                <a:latin typeface="メイリオ" panose="020B0604030504040204" pitchFamily="50" charset="-128"/>
                <a:ea typeface="メイリオ" panose="020B0604030504040204" pitchFamily="50" charset="-128"/>
              </a:rPr>
              <a:t>技術の概要</a:t>
            </a:r>
            <a:endParaRPr lang="en-US" altLang="ja-JP" sz="1400">
              <a:solidFill>
                <a:schemeClr val="tx1"/>
              </a:solidFill>
              <a:latin typeface="メイリオ" panose="020B0604030504040204" pitchFamily="50" charset="-128"/>
              <a:ea typeface="メイリオ" panose="020B0604030504040204" pitchFamily="50" charset="-128"/>
            </a:endParaRPr>
          </a:p>
        </p:txBody>
      </p:sp>
      <p:sp>
        <p:nvSpPr>
          <p:cNvPr id="62" name="正方形/長方形 61">
            <a:extLst>
              <a:ext uri="{FF2B5EF4-FFF2-40B4-BE49-F238E27FC236}">
                <a16:creationId xmlns:a16="http://schemas.microsoft.com/office/drawing/2014/main" id="{AC01EF53-B18B-4469-8FE2-8FA6DA7EE06B}"/>
              </a:ext>
            </a:extLst>
          </p:cNvPr>
          <p:cNvSpPr/>
          <p:nvPr/>
        </p:nvSpPr>
        <p:spPr>
          <a:xfrm>
            <a:off x="117444" y="4558658"/>
            <a:ext cx="4279624" cy="2035088"/>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正方形/長方形 62">
            <a:extLst>
              <a:ext uri="{FF2B5EF4-FFF2-40B4-BE49-F238E27FC236}">
                <a16:creationId xmlns:a16="http://schemas.microsoft.com/office/drawing/2014/main" id="{93D35EB4-3B62-42D7-BA69-C8C324A32662}"/>
              </a:ext>
            </a:extLst>
          </p:cNvPr>
          <p:cNvSpPr/>
          <p:nvPr/>
        </p:nvSpPr>
        <p:spPr>
          <a:xfrm>
            <a:off x="117444" y="4432355"/>
            <a:ext cx="892750" cy="26590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a:solidFill>
                  <a:schemeClr val="tx1"/>
                </a:solidFill>
                <a:latin typeface="メイリオ" panose="020B0604030504040204" pitchFamily="50" charset="-128"/>
                <a:ea typeface="メイリオ" panose="020B0604030504040204" pitchFamily="50" charset="-128"/>
              </a:rPr>
              <a:t>効果</a:t>
            </a:r>
            <a:endParaRPr lang="en-US" altLang="ja-JP" sz="1400">
              <a:solidFill>
                <a:schemeClr val="tx1"/>
              </a:solidFill>
              <a:latin typeface="メイリオ" panose="020B0604030504040204" pitchFamily="50" charset="-128"/>
              <a:ea typeface="メイリオ" panose="020B0604030504040204" pitchFamily="50" charset="-128"/>
            </a:endParaRPr>
          </a:p>
        </p:txBody>
      </p:sp>
      <p:sp>
        <p:nvSpPr>
          <p:cNvPr id="65" name="正方形/長方形 64">
            <a:extLst>
              <a:ext uri="{FF2B5EF4-FFF2-40B4-BE49-F238E27FC236}">
                <a16:creationId xmlns:a16="http://schemas.microsoft.com/office/drawing/2014/main" id="{28AC8BBB-DC51-41FE-BC0F-A93B463C9554}"/>
              </a:ext>
            </a:extLst>
          </p:cNvPr>
          <p:cNvSpPr/>
          <p:nvPr/>
        </p:nvSpPr>
        <p:spPr>
          <a:xfrm>
            <a:off x="4650007" y="4693759"/>
            <a:ext cx="4376549" cy="1191760"/>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正方形/長方形 65">
            <a:extLst>
              <a:ext uri="{FF2B5EF4-FFF2-40B4-BE49-F238E27FC236}">
                <a16:creationId xmlns:a16="http://schemas.microsoft.com/office/drawing/2014/main" id="{602985FF-1FAC-4391-9F11-99FC2230D876}"/>
              </a:ext>
            </a:extLst>
          </p:cNvPr>
          <p:cNvSpPr/>
          <p:nvPr/>
        </p:nvSpPr>
        <p:spPr>
          <a:xfrm>
            <a:off x="4650007" y="4542651"/>
            <a:ext cx="4187742" cy="29302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a:solidFill>
                  <a:schemeClr val="tx1"/>
                </a:solidFill>
                <a:latin typeface="メイリオ" panose="020B0604030504040204" pitchFamily="50" charset="-128"/>
                <a:ea typeface="メイリオ" panose="020B0604030504040204" pitchFamily="50" charset="-128"/>
              </a:rPr>
              <a:t>その他（価格帯、研究開発・改良、普及の状況）</a:t>
            </a:r>
            <a:endParaRPr lang="en-US" altLang="ja-JP" sz="1400">
              <a:solidFill>
                <a:schemeClr val="tx1"/>
              </a:solidFill>
              <a:latin typeface="メイリオ" panose="020B0604030504040204" pitchFamily="50" charset="-128"/>
              <a:ea typeface="メイリオ" panose="020B0604030504040204" pitchFamily="50" charset="-128"/>
            </a:endParaRPr>
          </a:p>
        </p:txBody>
      </p:sp>
      <p:sp>
        <p:nvSpPr>
          <p:cNvPr id="68" name="正方形/長方形 67">
            <a:extLst>
              <a:ext uri="{FF2B5EF4-FFF2-40B4-BE49-F238E27FC236}">
                <a16:creationId xmlns:a16="http://schemas.microsoft.com/office/drawing/2014/main" id="{3A9435CE-826A-43B6-8A5E-0636AF65F837}"/>
              </a:ext>
            </a:extLst>
          </p:cNvPr>
          <p:cNvSpPr/>
          <p:nvPr/>
        </p:nvSpPr>
        <p:spPr>
          <a:xfrm>
            <a:off x="4650007" y="3494671"/>
            <a:ext cx="4376549" cy="89980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正方形/長方形 68">
            <a:extLst>
              <a:ext uri="{FF2B5EF4-FFF2-40B4-BE49-F238E27FC236}">
                <a16:creationId xmlns:a16="http://schemas.microsoft.com/office/drawing/2014/main" id="{4A410376-5928-4288-90E2-3D941D17DC62}"/>
              </a:ext>
            </a:extLst>
          </p:cNvPr>
          <p:cNvSpPr/>
          <p:nvPr/>
        </p:nvSpPr>
        <p:spPr>
          <a:xfrm>
            <a:off x="4650007" y="3349208"/>
            <a:ext cx="1511701" cy="271646"/>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a:solidFill>
                  <a:schemeClr val="tx1"/>
                </a:solidFill>
                <a:latin typeface="メイリオ" panose="020B0604030504040204" pitchFamily="50" charset="-128"/>
                <a:ea typeface="メイリオ" panose="020B0604030504040204" pitchFamily="50" charset="-128"/>
              </a:rPr>
              <a:t>導入の留意点</a:t>
            </a:r>
            <a:endParaRPr lang="en-US" altLang="ja-JP" sz="1400">
              <a:solidFill>
                <a:schemeClr val="tx1"/>
              </a:solidFill>
              <a:latin typeface="メイリオ" panose="020B0604030504040204" pitchFamily="50" charset="-128"/>
              <a:ea typeface="メイリオ" panose="020B0604030504040204" pitchFamily="50" charset="-128"/>
            </a:endParaRPr>
          </a:p>
        </p:txBody>
      </p:sp>
      <p:sp>
        <p:nvSpPr>
          <p:cNvPr id="72" name="正方形/長方形 71">
            <a:extLst>
              <a:ext uri="{FF2B5EF4-FFF2-40B4-BE49-F238E27FC236}">
                <a16:creationId xmlns:a16="http://schemas.microsoft.com/office/drawing/2014/main" id="{18578A25-A1E5-4A06-985A-B7C23E9E8FE8}"/>
              </a:ext>
            </a:extLst>
          </p:cNvPr>
          <p:cNvSpPr/>
          <p:nvPr/>
        </p:nvSpPr>
        <p:spPr>
          <a:xfrm>
            <a:off x="4650007" y="6086019"/>
            <a:ext cx="4376549" cy="652270"/>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正方形/長方形 72">
            <a:extLst>
              <a:ext uri="{FF2B5EF4-FFF2-40B4-BE49-F238E27FC236}">
                <a16:creationId xmlns:a16="http://schemas.microsoft.com/office/drawing/2014/main" id="{E75683E3-B27F-4C17-9D32-6FCB590791CE}"/>
              </a:ext>
            </a:extLst>
          </p:cNvPr>
          <p:cNvSpPr/>
          <p:nvPr/>
        </p:nvSpPr>
        <p:spPr>
          <a:xfrm>
            <a:off x="4647231" y="5966065"/>
            <a:ext cx="999739" cy="262026"/>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a:solidFill>
                  <a:schemeClr val="tx1"/>
                </a:solidFill>
                <a:latin typeface="メイリオ" panose="020B0604030504040204" pitchFamily="50" charset="-128"/>
                <a:ea typeface="メイリオ" panose="020B0604030504040204" pitchFamily="50" charset="-128"/>
              </a:rPr>
              <a:t>関連情報</a:t>
            </a:r>
            <a:endParaRPr lang="en-US" altLang="ja-JP" sz="1400">
              <a:solidFill>
                <a:schemeClr val="tx1"/>
              </a:solidFill>
              <a:latin typeface="メイリオ" panose="020B0604030504040204" pitchFamily="50" charset="-128"/>
              <a:ea typeface="メイリオ" panose="020B0604030504040204" pitchFamily="50" charset="-128"/>
            </a:endParaRPr>
          </a:p>
        </p:txBody>
      </p:sp>
      <p:sp>
        <p:nvSpPr>
          <p:cNvPr id="76" name="テキスト ボックス 75">
            <a:extLst>
              <a:ext uri="{FF2B5EF4-FFF2-40B4-BE49-F238E27FC236}">
                <a16:creationId xmlns:a16="http://schemas.microsoft.com/office/drawing/2014/main" id="{339A7783-2C80-4FBB-9F59-D7EAFD0D2C95}"/>
              </a:ext>
            </a:extLst>
          </p:cNvPr>
          <p:cNvSpPr txBox="1"/>
          <p:nvPr/>
        </p:nvSpPr>
        <p:spPr>
          <a:xfrm>
            <a:off x="117444" y="4717749"/>
            <a:ext cx="3810122" cy="307777"/>
          </a:xfrm>
          <a:prstGeom prst="rect">
            <a:avLst/>
          </a:prstGeom>
          <a:noFill/>
          <a:ln>
            <a:noFill/>
          </a:ln>
        </p:spPr>
        <p:txBody>
          <a:bodyPr wrap="square" rtlCol="0">
            <a:spAutoFit/>
          </a:bodyPr>
          <a:lstStyle/>
          <a:p>
            <a:r>
              <a:rPr kumimoji="1" lang="ja-JP" altLang="en-US" sz="1400" u="sng">
                <a:solidFill>
                  <a:srgbClr val="FF0000"/>
                </a:solidFill>
                <a:latin typeface="メイリオ" panose="020B0604030504040204" pitchFamily="50" charset="-128"/>
                <a:ea typeface="メイリオ" panose="020B0604030504040204" pitchFamily="50" charset="-128"/>
              </a:rPr>
              <a:t>◎</a:t>
            </a:r>
            <a:r>
              <a:rPr lang="en-US" altLang="ja-JP" sz="1400" u="sng">
                <a:solidFill>
                  <a:srgbClr val="FF0000"/>
                </a:solidFill>
                <a:latin typeface="メイリオ" panose="020B0604030504040204" pitchFamily="50" charset="-128"/>
                <a:ea typeface="メイリオ" panose="020B0604030504040204" pitchFamily="50" charset="-128"/>
              </a:rPr>
              <a:t>1</a:t>
            </a:r>
            <a:r>
              <a:rPr lang="ja-JP" altLang="en-US" sz="1400" u="sng">
                <a:solidFill>
                  <a:srgbClr val="FF0000"/>
                </a:solidFill>
                <a:latin typeface="メイリオ" panose="020B0604030504040204" pitchFamily="50" charset="-128"/>
                <a:ea typeface="メイリオ" panose="020B0604030504040204" pitchFamily="50" charset="-128"/>
              </a:rPr>
              <a:t>週間の延長でメタン発生量を</a:t>
            </a:r>
            <a:r>
              <a:rPr lang="en-US" altLang="ja-JP" sz="1400" u="sng">
                <a:solidFill>
                  <a:srgbClr val="FF0000"/>
                </a:solidFill>
                <a:latin typeface="メイリオ" panose="020B0604030504040204" pitchFamily="50" charset="-128"/>
                <a:ea typeface="メイリオ" panose="020B0604030504040204" pitchFamily="50" charset="-128"/>
              </a:rPr>
              <a:t>30</a:t>
            </a:r>
            <a:r>
              <a:rPr lang="ja-JP" altLang="en-US" sz="1400" u="sng">
                <a:solidFill>
                  <a:srgbClr val="FF0000"/>
                </a:solidFill>
                <a:latin typeface="メイリオ" panose="020B0604030504040204" pitchFamily="50" charset="-128"/>
                <a:ea typeface="メイリオ" panose="020B0604030504040204" pitchFamily="50" charset="-128"/>
              </a:rPr>
              <a:t>％削減</a:t>
            </a:r>
            <a:endParaRPr kumimoji="1" lang="ja-JP" altLang="en-US" sz="1400" u="sng">
              <a:solidFill>
                <a:srgbClr val="FF0000"/>
              </a:solidFill>
              <a:latin typeface="メイリオ" panose="020B0604030504040204" pitchFamily="50" charset="-128"/>
              <a:ea typeface="メイリオ" panose="020B0604030504040204" pitchFamily="50" charset="-128"/>
            </a:endParaRPr>
          </a:p>
        </p:txBody>
      </p:sp>
      <p:sp>
        <p:nvSpPr>
          <p:cNvPr id="77" name="テキスト ボックス 76">
            <a:extLst>
              <a:ext uri="{FF2B5EF4-FFF2-40B4-BE49-F238E27FC236}">
                <a16:creationId xmlns:a16="http://schemas.microsoft.com/office/drawing/2014/main" id="{28FE667C-3322-452D-8392-96BDD2D8D043}"/>
              </a:ext>
            </a:extLst>
          </p:cNvPr>
          <p:cNvSpPr txBox="1"/>
          <p:nvPr/>
        </p:nvSpPr>
        <p:spPr>
          <a:xfrm>
            <a:off x="288527" y="4950767"/>
            <a:ext cx="4021452" cy="646331"/>
          </a:xfrm>
          <a:prstGeom prst="rect">
            <a:avLst/>
          </a:prstGeom>
          <a:noFill/>
          <a:ln>
            <a:noFill/>
          </a:ln>
        </p:spPr>
        <p:txBody>
          <a:bodyPr wrap="square" rtlCol="0">
            <a:spAutoFit/>
          </a:bodyPr>
          <a:lstStyle/>
          <a:p>
            <a:r>
              <a:rPr lang="ja-JP" altLang="en-US" sz="1200">
                <a:latin typeface="メイリオ" panose="020B0604030504040204" pitchFamily="50" charset="-128"/>
                <a:ea typeface="メイリオ" panose="020B0604030504040204" pitchFamily="50" charset="-128"/>
              </a:rPr>
              <a:t>全国８県の試験結果から、慣行の日数に対して中干しを一週間程度延長することで、メタンの発生量が約</a:t>
            </a:r>
            <a:r>
              <a:rPr lang="en-US" altLang="ja-JP" sz="1200">
                <a:latin typeface="メイリオ" panose="020B0604030504040204" pitchFamily="50" charset="-128"/>
                <a:ea typeface="メイリオ" panose="020B0604030504040204" pitchFamily="50" charset="-128"/>
              </a:rPr>
              <a:t>30</a:t>
            </a:r>
            <a:r>
              <a:rPr lang="ja-JP" altLang="en-US" sz="1200">
                <a:latin typeface="メイリオ" panose="020B0604030504040204" pitchFamily="50" charset="-128"/>
                <a:ea typeface="メイリオ" panose="020B0604030504040204" pitchFamily="50" charset="-128"/>
              </a:rPr>
              <a:t>％削減されることが示されている。</a:t>
            </a:r>
            <a:endParaRPr kumimoji="1" lang="ja-JP" altLang="en-US" sz="1200">
              <a:latin typeface="メイリオ" panose="020B0604030504040204" pitchFamily="50" charset="-128"/>
              <a:ea typeface="メイリオ" panose="020B0604030504040204" pitchFamily="50" charset="-128"/>
            </a:endParaRPr>
          </a:p>
        </p:txBody>
      </p:sp>
      <p:sp>
        <p:nvSpPr>
          <p:cNvPr id="78" name="テキスト ボックス 77">
            <a:extLst>
              <a:ext uri="{FF2B5EF4-FFF2-40B4-BE49-F238E27FC236}">
                <a16:creationId xmlns:a16="http://schemas.microsoft.com/office/drawing/2014/main" id="{C340C8B0-3584-40B4-A4A2-95A488F1D987}"/>
              </a:ext>
            </a:extLst>
          </p:cNvPr>
          <p:cNvSpPr txBox="1"/>
          <p:nvPr/>
        </p:nvSpPr>
        <p:spPr>
          <a:xfrm>
            <a:off x="100027" y="5547737"/>
            <a:ext cx="3810122" cy="307777"/>
          </a:xfrm>
          <a:prstGeom prst="rect">
            <a:avLst/>
          </a:prstGeom>
          <a:noFill/>
          <a:ln>
            <a:noFill/>
          </a:ln>
        </p:spPr>
        <p:txBody>
          <a:bodyPr wrap="square" rtlCol="0">
            <a:spAutoFit/>
          </a:bodyPr>
          <a:lstStyle/>
          <a:p>
            <a:r>
              <a:rPr lang="ja-JP" altLang="en-US" sz="1400" u="sng">
                <a:solidFill>
                  <a:srgbClr val="FF0000"/>
                </a:solidFill>
                <a:latin typeface="メイリオ" panose="020B0604030504040204" pitchFamily="50" charset="-128"/>
                <a:ea typeface="メイリオ" panose="020B0604030504040204" pitchFamily="50" charset="-128"/>
              </a:rPr>
              <a:t>◎適切な延長によるコメの品質向上効果</a:t>
            </a:r>
            <a:endParaRPr kumimoji="1" lang="ja-JP" altLang="en-US" sz="1400" u="sng">
              <a:solidFill>
                <a:srgbClr val="FF0000"/>
              </a:solidFill>
              <a:latin typeface="メイリオ" panose="020B0604030504040204" pitchFamily="50" charset="-128"/>
              <a:ea typeface="メイリオ" panose="020B0604030504040204" pitchFamily="50" charset="-128"/>
            </a:endParaRPr>
          </a:p>
        </p:txBody>
      </p:sp>
      <p:sp>
        <p:nvSpPr>
          <p:cNvPr id="79" name="テキスト ボックス 78">
            <a:extLst>
              <a:ext uri="{FF2B5EF4-FFF2-40B4-BE49-F238E27FC236}">
                <a16:creationId xmlns:a16="http://schemas.microsoft.com/office/drawing/2014/main" id="{D7016896-865D-4526-999A-82F329212994}"/>
              </a:ext>
            </a:extLst>
          </p:cNvPr>
          <p:cNvSpPr txBox="1"/>
          <p:nvPr/>
        </p:nvSpPr>
        <p:spPr>
          <a:xfrm>
            <a:off x="288527" y="5806367"/>
            <a:ext cx="4021452" cy="461665"/>
          </a:xfrm>
          <a:prstGeom prst="rect">
            <a:avLst/>
          </a:prstGeom>
          <a:noFill/>
          <a:ln>
            <a:noFill/>
          </a:ln>
        </p:spPr>
        <p:txBody>
          <a:bodyPr wrap="square" rtlCol="0">
            <a:spAutoFit/>
          </a:bodyPr>
          <a:lstStyle/>
          <a:p>
            <a:r>
              <a:rPr lang="ja-JP" altLang="en-US" sz="1200">
                <a:latin typeface="メイリオ" panose="020B0604030504040204" pitchFamily="50" charset="-128"/>
                <a:ea typeface="メイリオ" panose="020B0604030504040204" pitchFamily="50" charset="-128"/>
              </a:rPr>
              <a:t>登熟歩合が向上し、タンパク質含量の低下が認められるなど、収穫したコメの品質の向上が示されている。</a:t>
            </a:r>
            <a:endParaRPr kumimoji="1" lang="ja-JP" altLang="en-US" sz="1200">
              <a:latin typeface="メイリオ" panose="020B0604030504040204" pitchFamily="50" charset="-128"/>
              <a:ea typeface="メイリオ" panose="020B0604030504040204" pitchFamily="50" charset="-128"/>
            </a:endParaRPr>
          </a:p>
        </p:txBody>
      </p:sp>
      <p:sp>
        <p:nvSpPr>
          <p:cNvPr id="81" name="テキスト ボックス 80">
            <a:extLst>
              <a:ext uri="{FF2B5EF4-FFF2-40B4-BE49-F238E27FC236}">
                <a16:creationId xmlns:a16="http://schemas.microsoft.com/office/drawing/2014/main" id="{0DB522AA-F0D1-404E-8248-E81A59D309AC}"/>
              </a:ext>
            </a:extLst>
          </p:cNvPr>
          <p:cNvSpPr txBox="1"/>
          <p:nvPr/>
        </p:nvSpPr>
        <p:spPr>
          <a:xfrm>
            <a:off x="4633998" y="3654548"/>
            <a:ext cx="4021451" cy="307777"/>
          </a:xfrm>
          <a:prstGeom prst="rect">
            <a:avLst/>
          </a:prstGeom>
          <a:noFill/>
          <a:ln>
            <a:noFill/>
          </a:ln>
        </p:spPr>
        <p:txBody>
          <a:bodyPr wrap="square" rtlCol="0">
            <a:spAutoFit/>
          </a:bodyPr>
          <a:lstStyle/>
          <a:p>
            <a:r>
              <a:rPr lang="ja-JP" altLang="en-US" sz="1400">
                <a:solidFill>
                  <a:srgbClr val="FF0000"/>
                </a:solidFill>
                <a:latin typeface="メイリオ" panose="020B0604030504040204" pitchFamily="50" charset="-128"/>
                <a:ea typeface="メイリオ" panose="020B0604030504040204" pitchFamily="50" charset="-128"/>
              </a:rPr>
              <a:t>・</a:t>
            </a:r>
            <a:r>
              <a:rPr lang="ja-JP" altLang="en-US" sz="1400" u="sng">
                <a:solidFill>
                  <a:srgbClr val="FF0000"/>
                </a:solidFill>
                <a:latin typeface="メイリオ" panose="020B0604030504040204" pitchFamily="50" charset="-128"/>
                <a:ea typeface="メイリオ" panose="020B0604030504040204" pitchFamily="50" charset="-128"/>
              </a:rPr>
              <a:t>中干し期間の過度な延長には収量減の可能性</a:t>
            </a:r>
          </a:p>
        </p:txBody>
      </p:sp>
      <p:sp>
        <p:nvSpPr>
          <p:cNvPr id="82" name="テキスト ボックス 81">
            <a:extLst>
              <a:ext uri="{FF2B5EF4-FFF2-40B4-BE49-F238E27FC236}">
                <a16:creationId xmlns:a16="http://schemas.microsoft.com/office/drawing/2014/main" id="{AF0AAF3A-3172-4EB7-A7DE-74AD5CA02EE1}"/>
              </a:ext>
            </a:extLst>
          </p:cNvPr>
          <p:cNvSpPr txBox="1"/>
          <p:nvPr/>
        </p:nvSpPr>
        <p:spPr>
          <a:xfrm>
            <a:off x="4834139" y="3932809"/>
            <a:ext cx="4021452" cy="461665"/>
          </a:xfrm>
          <a:prstGeom prst="rect">
            <a:avLst/>
          </a:prstGeom>
          <a:noFill/>
          <a:ln>
            <a:noFill/>
          </a:ln>
        </p:spPr>
        <p:txBody>
          <a:bodyPr wrap="square" rtlCol="0">
            <a:spAutoFit/>
          </a:bodyPr>
          <a:lstStyle/>
          <a:p>
            <a:r>
              <a:rPr lang="ja-JP" altLang="en-US" sz="1200">
                <a:latin typeface="メイリオ" panose="020B0604030504040204" pitchFamily="50" charset="-128"/>
                <a:ea typeface="メイリオ" panose="020B0604030504040204" pitchFamily="50" charset="-128"/>
              </a:rPr>
              <a:t>水田の状態、イネの生育状況など栽培地域の実情を踏まえ、適切な範囲での期間延長に留める必要がある。</a:t>
            </a:r>
            <a:endParaRPr kumimoji="1" lang="ja-JP" altLang="en-US" sz="1200">
              <a:latin typeface="メイリオ" panose="020B0604030504040204" pitchFamily="50" charset="-128"/>
              <a:ea typeface="メイリオ" panose="020B0604030504040204" pitchFamily="50" charset="-128"/>
            </a:endParaRPr>
          </a:p>
        </p:txBody>
      </p:sp>
      <p:sp>
        <p:nvSpPr>
          <p:cNvPr id="83" name="テキスト ボックス 82">
            <a:extLst>
              <a:ext uri="{FF2B5EF4-FFF2-40B4-BE49-F238E27FC236}">
                <a16:creationId xmlns:a16="http://schemas.microsoft.com/office/drawing/2014/main" id="{B5B5785B-BFE1-47E3-80CF-F6D9C3FE30C0}"/>
              </a:ext>
            </a:extLst>
          </p:cNvPr>
          <p:cNvSpPr txBox="1"/>
          <p:nvPr/>
        </p:nvSpPr>
        <p:spPr>
          <a:xfrm>
            <a:off x="4586895" y="6219825"/>
            <a:ext cx="4021452" cy="415498"/>
          </a:xfrm>
          <a:prstGeom prst="rect">
            <a:avLst/>
          </a:prstGeom>
          <a:noFill/>
          <a:ln>
            <a:noFill/>
          </a:ln>
        </p:spPr>
        <p:txBody>
          <a:bodyPr wrap="square" rtlCol="0">
            <a:spAutoFit/>
          </a:bodyPr>
          <a:lstStyle/>
          <a:p>
            <a:pPr indent="-3600000"/>
            <a:r>
              <a:rPr kumimoji="1" lang="ja-JP" altLang="en-US" sz="1000">
                <a:latin typeface="メイリオ" panose="020B0604030504040204" pitchFamily="50" charset="-128"/>
                <a:ea typeface="メイリオ" panose="020B0604030504040204" pitchFamily="50" charset="-128"/>
              </a:rPr>
              <a:t>・水田メタン発生抑制のための新たな水管理技術マニュアル</a:t>
            </a:r>
            <a:endParaRPr kumimoji="1" lang="en-US" altLang="ja-JP" sz="1000">
              <a:latin typeface="メイリオ" panose="020B0604030504040204" pitchFamily="50" charset="-128"/>
              <a:ea typeface="メイリオ" panose="020B0604030504040204" pitchFamily="50" charset="-128"/>
            </a:endParaRPr>
          </a:p>
          <a:p>
            <a:pPr indent="-3600000"/>
            <a:r>
              <a:rPr kumimoji="1" lang="ja-JP" altLang="en-US" sz="1000">
                <a:latin typeface="メイリオ" panose="020B0604030504040204" pitchFamily="50" charset="-128"/>
                <a:ea typeface="メイリオ" panose="020B0604030504040204" pitchFamily="50" charset="-128"/>
              </a:rPr>
              <a:t>（（国研）農研機構 農業環境変動研究センター（平成</a:t>
            </a:r>
            <a:r>
              <a:rPr kumimoji="1" lang="en-US" altLang="ja-JP" sz="1000">
                <a:latin typeface="メイリオ" panose="020B0604030504040204" pitchFamily="50" charset="-128"/>
                <a:ea typeface="メイリオ" panose="020B0604030504040204" pitchFamily="50" charset="-128"/>
              </a:rPr>
              <a:t>24</a:t>
            </a:r>
            <a:r>
              <a:rPr kumimoji="1" lang="ja-JP" altLang="en-US" sz="1000">
                <a:latin typeface="メイリオ" panose="020B0604030504040204" pitchFamily="50" charset="-128"/>
                <a:ea typeface="メイリオ" panose="020B0604030504040204" pitchFamily="50" charset="-128"/>
              </a:rPr>
              <a:t>年））</a:t>
            </a:r>
          </a:p>
        </p:txBody>
      </p:sp>
      <p:pic>
        <p:nvPicPr>
          <p:cNvPr id="85" name="図 84" descr="タイムライン&#10;&#10;自動的に生成された説明">
            <a:extLst>
              <a:ext uri="{FF2B5EF4-FFF2-40B4-BE49-F238E27FC236}">
                <a16:creationId xmlns:a16="http://schemas.microsoft.com/office/drawing/2014/main" id="{BF216B71-3FC3-4160-8489-2B8AFAF36FD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9641" y="3132940"/>
            <a:ext cx="2749205" cy="1242791"/>
          </a:xfrm>
          <a:prstGeom prst="rect">
            <a:avLst/>
          </a:prstGeom>
        </p:spPr>
      </p:pic>
      <p:pic>
        <p:nvPicPr>
          <p:cNvPr id="86" name="図 85">
            <a:extLst>
              <a:ext uri="{FF2B5EF4-FFF2-40B4-BE49-F238E27FC236}">
                <a16:creationId xmlns:a16="http://schemas.microsoft.com/office/drawing/2014/main" id="{DCCF4749-1501-4A78-B968-E79C2A900DD2}"/>
              </a:ext>
            </a:extLst>
          </p:cNvPr>
          <p:cNvPicPr>
            <a:picLocks noChangeAspect="1"/>
          </p:cNvPicPr>
          <p:nvPr/>
        </p:nvPicPr>
        <p:blipFill>
          <a:blip r:embed="rId3"/>
          <a:stretch>
            <a:fillRect/>
          </a:stretch>
        </p:blipFill>
        <p:spPr>
          <a:xfrm>
            <a:off x="7045288" y="1303008"/>
            <a:ext cx="1745311" cy="1806805"/>
          </a:xfrm>
          <a:prstGeom prst="rect">
            <a:avLst/>
          </a:prstGeom>
        </p:spPr>
      </p:pic>
      <p:sp>
        <p:nvSpPr>
          <p:cNvPr id="87" name="テキスト ボックス 86">
            <a:extLst>
              <a:ext uri="{FF2B5EF4-FFF2-40B4-BE49-F238E27FC236}">
                <a16:creationId xmlns:a16="http://schemas.microsoft.com/office/drawing/2014/main" id="{29CFB961-3DF2-4930-AEF5-68208B1A2A09}"/>
              </a:ext>
            </a:extLst>
          </p:cNvPr>
          <p:cNvSpPr txBox="1"/>
          <p:nvPr/>
        </p:nvSpPr>
        <p:spPr>
          <a:xfrm>
            <a:off x="6872452" y="3125475"/>
            <a:ext cx="2280155" cy="400110"/>
          </a:xfrm>
          <a:prstGeom prst="rect">
            <a:avLst/>
          </a:prstGeom>
          <a:noFill/>
        </p:spPr>
        <p:txBody>
          <a:bodyPr wrap="square" rtlCol="0">
            <a:spAutoFit/>
          </a:bodyPr>
          <a:lstStyle/>
          <a:p>
            <a:r>
              <a:rPr kumimoji="1" lang="ja-JP" altLang="en-US" sz="1000">
                <a:latin typeface="メイリオ" panose="020B0604030504040204" pitchFamily="50" charset="-128"/>
                <a:ea typeface="メイリオ" panose="020B0604030504040204" pitchFamily="50" charset="-128"/>
              </a:rPr>
              <a:t>ほ場水管理システム（</a:t>
            </a:r>
            <a:r>
              <a:rPr kumimoji="1" lang="en-US" altLang="ja-JP" sz="1000">
                <a:latin typeface="メイリオ" panose="020B0604030504040204" pitchFamily="50" charset="-128"/>
                <a:ea typeface="メイリオ" panose="020B0604030504040204" pitchFamily="50" charset="-128"/>
              </a:rPr>
              <a:t>WATARAS</a:t>
            </a:r>
            <a:r>
              <a:rPr kumimoji="1" lang="ja-JP" altLang="en-US" sz="1000">
                <a:latin typeface="メイリオ" panose="020B0604030504040204" pitchFamily="50" charset="-128"/>
                <a:ea typeface="メイリオ" panose="020B0604030504040204" pitchFamily="50" charset="-128"/>
              </a:rPr>
              <a:t>）</a:t>
            </a:r>
            <a:endParaRPr kumimoji="1" lang="en-US" altLang="ja-JP" sz="1000">
              <a:latin typeface="メイリオ" panose="020B0604030504040204" pitchFamily="50" charset="-128"/>
              <a:ea typeface="メイリオ" panose="020B0604030504040204" pitchFamily="50" charset="-128"/>
            </a:endParaRPr>
          </a:p>
          <a:p>
            <a:r>
              <a:rPr lang="ja-JP" altLang="en-US" sz="1000">
                <a:latin typeface="メイリオ" panose="020B0604030504040204" pitchFamily="50" charset="-128"/>
                <a:ea typeface="メイリオ" panose="020B0604030504040204" pitchFamily="50" charset="-128"/>
              </a:rPr>
              <a:t>（株式会社クボタより）</a:t>
            </a:r>
            <a:endParaRPr kumimoji="1" lang="ja-JP" altLang="en-US" sz="1000">
              <a:latin typeface="メイリオ" panose="020B0604030504040204" pitchFamily="50" charset="-128"/>
              <a:ea typeface="メイリオ" panose="020B0604030504040204" pitchFamily="50" charset="-128"/>
            </a:endParaRPr>
          </a:p>
        </p:txBody>
      </p:sp>
      <p:sp>
        <p:nvSpPr>
          <p:cNvPr id="88" name="テキスト ボックス 87">
            <a:extLst>
              <a:ext uri="{FF2B5EF4-FFF2-40B4-BE49-F238E27FC236}">
                <a16:creationId xmlns:a16="http://schemas.microsoft.com/office/drawing/2014/main" id="{15D0E8AC-F81B-49B8-A92E-9147C4A2FA92}"/>
              </a:ext>
            </a:extLst>
          </p:cNvPr>
          <p:cNvSpPr txBox="1"/>
          <p:nvPr/>
        </p:nvSpPr>
        <p:spPr>
          <a:xfrm>
            <a:off x="4522112" y="1103119"/>
            <a:ext cx="2523176" cy="307777"/>
          </a:xfrm>
          <a:prstGeom prst="rect">
            <a:avLst/>
          </a:prstGeom>
          <a:noFill/>
          <a:ln>
            <a:noFill/>
          </a:ln>
        </p:spPr>
        <p:txBody>
          <a:bodyPr wrap="square" rtlCol="0">
            <a:spAutoFit/>
          </a:bodyPr>
          <a:lstStyle/>
          <a:p>
            <a:r>
              <a:rPr kumimoji="1" lang="ja-JP" altLang="en-US" sz="1400">
                <a:latin typeface="メイリオ" panose="020B0604030504040204" pitchFamily="50" charset="-128"/>
                <a:ea typeface="メイリオ" panose="020B0604030504040204" pitchFamily="50" charset="-128"/>
              </a:rPr>
              <a:t>●自動水管理システムの導入</a:t>
            </a:r>
            <a:endParaRPr kumimoji="1" lang="en-US" altLang="ja-JP" sz="1400">
              <a:latin typeface="メイリオ" panose="020B0604030504040204" pitchFamily="50" charset="-128"/>
              <a:ea typeface="メイリオ" panose="020B0604030504040204" pitchFamily="50" charset="-128"/>
            </a:endParaRPr>
          </a:p>
        </p:txBody>
      </p:sp>
      <p:sp>
        <p:nvSpPr>
          <p:cNvPr id="89" name="テキスト ボックス 88">
            <a:extLst>
              <a:ext uri="{FF2B5EF4-FFF2-40B4-BE49-F238E27FC236}">
                <a16:creationId xmlns:a16="http://schemas.microsoft.com/office/drawing/2014/main" id="{4333671F-FCBC-4E0B-914C-ED11F83D3490}"/>
              </a:ext>
            </a:extLst>
          </p:cNvPr>
          <p:cNvSpPr txBox="1"/>
          <p:nvPr/>
        </p:nvSpPr>
        <p:spPr>
          <a:xfrm>
            <a:off x="4712698" y="1513532"/>
            <a:ext cx="2280155" cy="1754326"/>
          </a:xfrm>
          <a:prstGeom prst="rect">
            <a:avLst/>
          </a:prstGeom>
          <a:noFill/>
          <a:ln>
            <a:noFill/>
          </a:ln>
        </p:spPr>
        <p:txBody>
          <a:bodyPr wrap="square" rtlCol="0">
            <a:spAutoFit/>
          </a:bodyPr>
          <a:lstStyle/>
          <a:p>
            <a:r>
              <a:rPr kumimoji="1" lang="ja-JP" altLang="en-US" sz="1200">
                <a:latin typeface="メイリオ" panose="020B0604030504040204" pitchFamily="50" charset="-128"/>
                <a:ea typeface="メイリオ" panose="020B0604030504040204" pitchFamily="50" charset="-128"/>
              </a:rPr>
              <a:t>　中干技術自体は慣行栽培でも導入されているが、水田の水管理をより省力化する１つの手段として「自動水管理システム」が注目されている。</a:t>
            </a:r>
            <a:endParaRPr kumimoji="1" lang="en-US" altLang="ja-JP" sz="1200">
              <a:latin typeface="メイリオ" panose="020B0604030504040204" pitchFamily="50" charset="-128"/>
              <a:ea typeface="メイリオ" panose="020B0604030504040204" pitchFamily="50" charset="-128"/>
            </a:endParaRPr>
          </a:p>
          <a:p>
            <a:r>
              <a:rPr kumimoji="1" lang="ja-JP" altLang="en-US" sz="1200">
                <a:latin typeface="メイリオ" panose="020B0604030504040204" pitchFamily="50" charset="-128"/>
                <a:ea typeface="メイリオ" panose="020B0604030504040204" pitchFamily="50" charset="-128"/>
              </a:rPr>
              <a:t>　水田の給水・排水をモバイル端末等でモニタリングしながら、遠隔操作または自動で制御できるシステム。　</a:t>
            </a:r>
          </a:p>
        </p:txBody>
      </p:sp>
      <p:sp>
        <p:nvSpPr>
          <p:cNvPr id="70" name="正方形/長方形 69">
            <a:extLst>
              <a:ext uri="{FF2B5EF4-FFF2-40B4-BE49-F238E27FC236}">
                <a16:creationId xmlns:a16="http://schemas.microsoft.com/office/drawing/2014/main" id="{68544651-DDE7-4FA4-8C95-A595E2141721}"/>
              </a:ext>
            </a:extLst>
          </p:cNvPr>
          <p:cNvSpPr/>
          <p:nvPr/>
        </p:nvSpPr>
        <p:spPr>
          <a:xfrm>
            <a:off x="7350034" y="80439"/>
            <a:ext cx="1427649" cy="27610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a:solidFill>
                  <a:srgbClr val="FF0000"/>
                </a:solidFill>
                <a:latin typeface="メイリオ" panose="020B0604030504040204" pitchFamily="50" charset="-128"/>
                <a:ea typeface="メイリオ" panose="020B0604030504040204" pitchFamily="50" charset="-128"/>
              </a:rPr>
              <a:t>市販化 </a:t>
            </a:r>
            <a:r>
              <a:rPr lang="en-US" altLang="ja-JP" sz="1200">
                <a:solidFill>
                  <a:srgbClr val="FF0000"/>
                </a:solidFill>
                <a:latin typeface="メイリオ" panose="020B0604030504040204" pitchFamily="50" charset="-128"/>
                <a:ea typeface="メイリオ" panose="020B0604030504040204" pitchFamily="50" charset="-128"/>
              </a:rPr>
              <a:t>/ </a:t>
            </a:r>
            <a:r>
              <a:rPr lang="ja-JP" altLang="en-US" sz="1200">
                <a:solidFill>
                  <a:srgbClr val="FF0000"/>
                </a:solidFill>
                <a:latin typeface="メイリオ" panose="020B0604030504040204" pitchFamily="50" charset="-128"/>
                <a:ea typeface="メイリオ" panose="020B0604030504040204" pitchFamily="50" charset="-128"/>
              </a:rPr>
              <a:t>開発中 </a:t>
            </a:r>
            <a:endParaRPr lang="en-US" altLang="ja-JP" sz="1200">
              <a:solidFill>
                <a:srgbClr val="FF0000"/>
              </a:solidFill>
              <a:latin typeface="メイリオ" panose="020B0604030504040204" pitchFamily="50" charset="-128"/>
              <a:ea typeface="メイリオ" panose="020B0604030504040204" pitchFamily="50" charset="-128"/>
            </a:endParaRPr>
          </a:p>
        </p:txBody>
      </p:sp>
      <p:sp>
        <p:nvSpPr>
          <p:cNvPr id="84" name="正方形/長方形 83">
            <a:extLst>
              <a:ext uri="{FF2B5EF4-FFF2-40B4-BE49-F238E27FC236}">
                <a16:creationId xmlns:a16="http://schemas.microsoft.com/office/drawing/2014/main" id="{826543C9-DCAF-4A77-8D07-5E7A7DE4254E}"/>
              </a:ext>
            </a:extLst>
          </p:cNvPr>
          <p:cNvSpPr/>
          <p:nvPr/>
        </p:nvSpPr>
        <p:spPr>
          <a:xfrm>
            <a:off x="-1330435" y="127918"/>
            <a:ext cx="946976" cy="615551"/>
          </a:xfrm>
          <a:prstGeom prst="rect">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a:solidFill>
                  <a:srgbClr val="FF0000"/>
                </a:solidFill>
                <a:latin typeface="メイリオ" panose="020B0604030504040204" pitchFamily="50" charset="-128"/>
                <a:ea typeface="メイリオ" panose="020B0604030504040204" pitchFamily="50" charset="-128"/>
              </a:rPr>
              <a:t>記載例</a:t>
            </a:r>
            <a:endParaRPr lang="en-US" altLang="ja-JP" sz="1400">
              <a:solidFill>
                <a:srgbClr val="FF0000"/>
              </a:solidFill>
              <a:latin typeface="メイリオ" panose="020B0604030504040204" pitchFamily="50" charset="-128"/>
              <a:ea typeface="メイリオ" panose="020B0604030504040204" pitchFamily="50" charset="-128"/>
            </a:endParaRPr>
          </a:p>
        </p:txBody>
      </p:sp>
      <p:sp>
        <p:nvSpPr>
          <p:cNvPr id="90" name="テキスト ボックス 89">
            <a:extLst>
              <a:ext uri="{FF2B5EF4-FFF2-40B4-BE49-F238E27FC236}">
                <a16:creationId xmlns:a16="http://schemas.microsoft.com/office/drawing/2014/main" id="{25D4FA54-7EC4-4667-BC29-EC6DD6766CCA}"/>
              </a:ext>
            </a:extLst>
          </p:cNvPr>
          <p:cNvSpPr txBox="1"/>
          <p:nvPr/>
        </p:nvSpPr>
        <p:spPr>
          <a:xfrm>
            <a:off x="4650339" y="4871637"/>
            <a:ext cx="4322253" cy="984885"/>
          </a:xfrm>
          <a:prstGeom prst="rect">
            <a:avLst/>
          </a:prstGeom>
          <a:noFill/>
          <a:ln>
            <a:noFill/>
          </a:ln>
        </p:spPr>
        <p:txBody>
          <a:bodyPr wrap="square" rtlCol="0">
            <a:spAutoFit/>
          </a:bodyPr>
          <a:lstStyle/>
          <a:p>
            <a:r>
              <a:rPr lang="ja-JP" altLang="en-US" sz="1200">
                <a:latin typeface="メイリオ" panose="020B0604030504040204" pitchFamily="50" charset="-128"/>
                <a:ea typeface="メイリオ" panose="020B0604030504040204" pitchFamily="50" charset="-128"/>
              </a:rPr>
              <a:t>●価格帯</a:t>
            </a:r>
            <a:endParaRPr lang="en-US" altLang="ja-JP" sz="1200">
              <a:latin typeface="メイリオ" panose="020B0604030504040204" pitchFamily="50" charset="-128"/>
              <a:ea typeface="メイリオ" panose="020B0604030504040204" pitchFamily="50" charset="-128"/>
            </a:endParaRPr>
          </a:p>
          <a:p>
            <a:pPr>
              <a:spcBef>
                <a:spcPts val="600"/>
              </a:spcBef>
            </a:pPr>
            <a:r>
              <a:rPr kumimoji="1" lang="ja-JP" altLang="en-US" sz="1200">
                <a:latin typeface="メイリオ" panose="020B0604030504040204" pitchFamily="50" charset="-128"/>
                <a:ea typeface="メイリオ" panose="020B0604030504040204" pitchFamily="50" charset="-128"/>
              </a:rPr>
              <a:t>　・初期費用：無料～約</a:t>
            </a:r>
            <a:r>
              <a:rPr kumimoji="1" lang="en-US" altLang="ja-JP" sz="1200">
                <a:latin typeface="メイリオ" panose="020B0604030504040204" pitchFamily="50" charset="-128"/>
                <a:ea typeface="メイリオ" panose="020B0604030504040204" pitchFamily="50" charset="-128"/>
              </a:rPr>
              <a:t>75</a:t>
            </a:r>
            <a:r>
              <a:rPr kumimoji="1" lang="ja-JP" altLang="en-US" sz="1200">
                <a:latin typeface="メイリオ" panose="020B0604030504040204" pitchFamily="50" charset="-128"/>
                <a:ea typeface="メイリオ" panose="020B0604030504040204" pitchFamily="50" charset="-128"/>
              </a:rPr>
              <a:t>万円</a:t>
            </a:r>
            <a:endParaRPr kumimoji="1" lang="en-US" altLang="ja-JP" sz="1200">
              <a:latin typeface="メイリオ" panose="020B0604030504040204" pitchFamily="50" charset="-128"/>
              <a:ea typeface="メイリオ" panose="020B0604030504040204" pitchFamily="50" charset="-128"/>
            </a:endParaRPr>
          </a:p>
          <a:p>
            <a:r>
              <a:rPr lang="ja-JP" altLang="en-US" sz="1200">
                <a:latin typeface="メイリオ" panose="020B0604030504040204" pitchFamily="50" charset="-128"/>
                <a:ea typeface="メイリオ" panose="020B0604030504040204" pitchFamily="50" charset="-128"/>
              </a:rPr>
              <a:t>　</a:t>
            </a:r>
            <a:r>
              <a:rPr kumimoji="1" lang="ja-JP" altLang="en-US" sz="1200">
                <a:latin typeface="メイリオ" panose="020B0604030504040204" pitchFamily="50" charset="-128"/>
                <a:ea typeface="メイリオ" panose="020B0604030504040204" pitchFamily="50" charset="-128"/>
              </a:rPr>
              <a:t>（うちセンサー１台当たり約１万～</a:t>
            </a:r>
            <a:r>
              <a:rPr kumimoji="1" lang="en-US" altLang="ja-JP" sz="1200">
                <a:latin typeface="メイリオ" panose="020B0604030504040204" pitchFamily="50" charset="-128"/>
                <a:ea typeface="メイリオ" panose="020B0604030504040204" pitchFamily="50" charset="-128"/>
              </a:rPr>
              <a:t>6.5</a:t>
            </a:r>
            <a:r>
              <a:rPr lang="ja-JP" altLang="en-US" sz="1200">
                <a:latin typeface="メイリオ" panose="020B0604030504040204" pitchFamily="50" charset="-128"/>
                <a:ea typeface="メイリオ" panose="020B0604030504040204" pitchFamily="50" charset="-128"/>
              </a:rPr>
              <a:t>万円</a:t>
            </a:r>
            <a:r>
              <a:rPr kumimoji="1" lang="ja-JP" altLang="en-US" sz="1200">
                <a:latin typeface="メイリオ" panose="020B0604030504040204" pitchFamily="50" charset="-128"/>
                <a:ea typeface="メイリオ" panose="020B0604030504040204" pitchFamily="50" charset="-128"/>
              </a:rPr>
              <a:t>）</a:t>
            </a:r>
            <a:endParaRPr kumimoji="1" lang="en-US" altLang="ja-JP" sz="1200">
              <a:latin typeface="メイリオ" panose="020B0604030504040204" pitchFamily="50" charset="-128"/>
              <a:ea typeface="メイリオ" panose="020B0604030504040204" pitchFamily="50" charset="-128"/>
            </a:endParaRPr>
          </a:p>
          <a:p>
            <a:pPr>
              <a:spcBef>
                <a:spcPts val="600"/>
              </a:spcBef>
            </a:pPr>
            <a:r>
              <a:rPr kumimoji="1" lang="ja-JP" altLang="en-US" sz="1200">
                <a:latin typeface="メイリオ" panose="020B0604030504040204" pitchFamily="50" charset="-128"/>
                <a:ea typeface="メイリオ" panose="020B0604030504040204" pitchFamily="50" charset="-128"/>
              </a:rPr>
              <a:t>　・月額利用料：</a:t>
            </a:r>
            <a:r>
              <a:rPr kumimoji="1" lang="en-US" altLang="ja-JP" sz="1200">
                <a:latin typeface="メイリオ" panose="020B0604030504040204" pitchFamily="50" charset="-128"/>
                <a:ea typeface="メイリオ" panose="020B0604030504040204" pitchFamily="50" charset="-128"/>
              </a:rPr>
              <a:t>500</a:t>
            </a:r>
            <a:r>
              <a:rPr kumimoji="1" lang="ja-JP" altLang="en-US" sz="1200">
                <a:latin typeface="メイリオ" panose="020B0604030504040204" pitchFamily="50" charset="-128"/>
                <a:ea typeface="メイリオ" panose="020B0604030504040204" pitchFamily="50" charset="-128"/>
              </a:rPr>
              <a:t>円</a:t>
            </a:r>
            <a:r>
              <a:rPr kumimoji="1" lang="en-US" altLang="ja-JP" sz="1200">
                <a:latin typeface="メイリオ" panose="020B0604030504040204" pitchFamily="50" charset="-128"/>
                <a:ea typeface="メイリオ" panose="020B0604030504040204" pitchFamily="50" charset="-128"/>
              </a:rPr>
              <a:t>/</a:t>
            </a:r>
            <a:r>
              <a:rPr kumimoji="1" lang="ja-JP" altLang="en-US" sz="1200">
                <a:latin typeface="メイリオ" panose="020B0604030504040204" pitchFamily="50" charset="-128"/>
                <a:ea typeface="メイリオ" panose="020B0604030504040204" pitchFamily="50" charset="-128"/>
              </a:rPr>
              <a:t>台～約１万円</a:t>
            </a:r>
            <a:r>
              <a:rPr kumimoji="1" lang="en-US" altLang="ja-JP" sz="1200">
                <a:latin typeface="メイリオ" panose="020B0604030504040204" pitchFamily="50" charset="-128"/>
                <a:ea typeface="メイリオ" panose="020B0604030504040204" pitchFamily="50" charset="-128"/>
              </a:rPr>
              <a:t>/</a:t>
            </a:r>
            <a:r>
              <a:rPr kumimoji="1" lang="ja-JP" altLang="en-US" sz="1200">
                <a:latin typeface="メイリオ" panose="020B0604030504040204" pitchFamily="50" charset="-128"/>
                <a:ea typeface="メイリオ" panose="020B0604030504040204" pitchFamily="50" charset="-128"/>
              </a:rPr>
              <a:t>台</a:t>
            </a:r>
          </a:p>
        </p:txBody>
      </p:sp>
      <p:sp>
        <p:nvSpPr>
          <p:cNvPr id="6" name="正方形/長方形 5">
            <a:extLst>
              <a:ext uri="{FF2B5EF4-FFF2-40B4-BE49-F238E27FC236}">
                <a16:creationId xmlns:a16="http://schemas.microsoft.com/office/drawing/2014/main" id="{2BFDBF8B-2FED-0580-C23C-7FB2A3C8DCFF}"/>
              </a:ext>
            </a:extLst>
          </p:cNvPr>
          <p:cNvSpPr/>
          <p:nvPr/>
        </p:nvSpPr>
        <p:spPr>
          <a:xfrm>
            <a:off x="4784817" y="80179"/>
            <a:ext cx="2992079" cy="2998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a:solidFill>
                  <a:schemeClr val="tx1"/>
                </a:solidFill>
              </a:rPr>
              <a:t>問い合わせ先：○○○</a:t>
            </a:r>
            <a:endParaRPr kumimoji="1" lang="en-US" altLang="ja-JP" sz="1050">
              <a:solidFill>
                <a:schemeClr val="tx1"/>
              </a:solidFill>
            </a:endParaRPr>
          </a:p>
          <a:p>
            <a:r>
              <a:rPr lang="en-US" altLang="ja-JP" sz="1050">
                <a:solidFill>
                  <a:schemeClr val="tx1"/>
                </a:solidFill>
              </a:rPr>
              <a:t>TEL:</a:t>
            </a:r>
            <a:r>
              <a:rPr lang="ja-JP" altLang="en-US" sz="1050">
                <a:solidFill>
                  <a:schemeClr val="tx1"/>
                </a:solidFill>
              </a:rPr>
              <a:t>　○○○○　</a:t>
            </a:r>
            <a:r>
              <a:rPr lang="en-US" altLang="ja-JP" sz="1050">
                <a:solidFill>
                  <a:schemeClr val="tx1"/>
                </a:solidFill>
              </a:rPr>
              <a:t>                   e-mail:</a:t>
            </a:r>
            <a:r>
              <a:rPr lang="ja-JP" altLang="en-US" sz="1050">
                <a:solidFill>
                  <a:schemeClr val="tx1"/>
                </a:solidFill>
              </a:rPr>
              <a:t>○○○○</a:t>
            </a:r>
            <a:endParaRPr lang="en-US" altLang="ja-JP" sz="1050">
              <a:solidFill>
                <a:schemeClr val="tx1"/>
              </a:solidFill>
            </a:endParaRPr>
          </a:p>
        </p:txBody>
      </p:sp>
      <p:pic>
        <p:nvPicPr>
          <p:cNvPr id="12" name="図 11" descr="QR コード&#10;&#10;自動的に生成された説明">
            <a:hlinkClick r:id="rId4"/>
            <a:extLst>
              <a:ext uri="{FF2B5EF4-FFF2-40B4-BE49-F238E27FC236}">
                <a16:creationId xmlns:a16="http://schemas.microsoft.com/office/drawing/2014/main" id="{2F06DEF3-9FE7-FD94-960F-671157A834EC}"/>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7479" t="7436" r="7607" b="8067"/>
          <a:stretch/>
        </p:blipFill>
        <p:spPr>
          <a:xfrm>
            <a:off x="8324107" y="6101474"/>
            <a:ext cx="627419" cy="624336"/>
          </a:xfrm>
          <a:prstGeom prst="rect">
            <a:avLst/>
          </a:prstGeom>
        </p:spPr>
      </p:pic>
    </p:spTree>
    <p:extLst>
      <p:ext uri="{BB962C8B-B14F-4D97-AF65-F5344CB8AC3E}">
        <p14:creationId xmlns:p14="http://schemas.microsoft.com/office/powerpoint/2010/main" val="197088701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1" id="{1465F583-9C62-40D4-AB7F-03953F950F74}" vid="{126184B1-FDAA-4C90-8D9B-C4C35CF54E31}"/>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x4f5c__x6210__x65e5__x6642_ xmlns="a3ba716d-72ee-4e58-95a5-88239dae5e3e" xsi:nil="true"/>
    <lcf76f155ced4ddcb4097134ff3c332f xmlns="a3ba716d-72ee-4e58-95a5-88239dae5e3e">
      <Terms xmlns="http://schemas.microsoft.com/office/infopath/2007/PartnerControls"/>
    </lcf76f155ced4ddcb4097134ff3c332f>
    <TaxCatchAll xmlns="85ec59af-1a16-40a0-b163-384e34c79a5c"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C875980CBF6F4B4EB782F5AF2E4B2849" ma:contentTypeVersion="11" ma:contentTypeDescription="新しいドキュメントを作成します。" ma:contentTypeScope="" ma:versionID="511901f9192eeb4d215923e689bced9c">
  <xsd:schema xmlns:xsd="http://www.w3.org/2001/XMLSchema" xmlns:xs="http://www.w3.org/2001/XMLSchema" xmlns:p="http://schemas.microsoft.com/office/2006/metadata/properties" xmlns:ns2="a3ba716d-72ee-4e58-95a5-88239dae5e3e" xmlns:ns3="85ec59af-1a16-40a0-b163-384e34c79a5c" targetNamespace="http://schemas.microsoft.com/office/2006/metadata/properties" ma:root="true" ma:fieldsID="75238d10a267de2b61ba79c3fc0c269a" ns2:_="" ns3:_="">
    <xsd:import namespace="a3ba716d-72ee-4e58-95a5-88239dae5e3e"/>
    <xsd:import namespace="85ec59af-1a16-40a0-b163-384e34c79a5c"/>
    <xsd:element name="properties">
      <xsd:complexType>
        <xsd:sequence>
          <xsd:element name="documentManagement">
            <xsd:complexType>
              <xsd:all>
                <xsd:element ref="ns2:_x4f5c__x6210__x65e5__x6642_" minOccurs="0"/>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3ba716d-72ee-4e58-95a5-88239dae5e3e" elementFormDefault="qualified">
    <xsd:import namespace="http://schemas.microsoft.com/office/2006/documentManagement/types"/>
    <xsd:import namespace="http://schemas.microsoft.com/office/infopath/2007/PartnerControls"/>
    <xsd:element name="_x4f5c__x6210__x65e5__x6642_" ma:index="8" nillable="true" ma:displayName="作成日時" ma:default="" ma:description="" ma:format="DateTime" ma:internalName="_x4f5c__x6210__x65e5__x6642_">
      <xsd:simpleType>
        <xsd:restriction base="dms:DateTime"/>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lcf76f155ced4ddcb4097134ff3c332f" ma:index="14"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5ec59af-1a16-40a0-b163-384e34c79a5c"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b5ae7824-a6f2-4114-b37c-e76207532d3b}" ma:internalName="TaxCatchAll" ma:showField="CatchAllData" ma:web="85ec59af-1a16-40a0-b163-384e34c79a5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2624614-B5CE-46DA-BF3E-0E401268A45C}">
  <ds:schemaRefs>
    <ds:schemaRef ds:uri="http://schemas.microsoft.com/sharepoint/v3/contenttype/forms"/>
  </ds:schemaRefs>
</ds:datastoreItem>
</file>

<file path=customXml/itemProps2.xml><?xml version="1.0" encoding="utf-8"?>
<ds:datastoreItem xmlns:ds="http://schemas.openxmlformats.org/officeDocument/2006/customXml" ds:itemID="{7F2B537B-938C-4641-BC1C-82ACADA9F14F}">
  <ds:schemaRefs>
    <ds:schemaRef ds:uri="http://purl.org/dc/terms/"/>
    <ds:schemaRef ds:uri="http://schemas.openxmlformats.org/package/2006/metadata/core-properties"/>
    <ds:schemaRef ds:uri="http://purl.org/dc/elements/1.1/"/>
    <ds:schemaRef ds:uri="http://purl.org/dc/dcmitype/"/>
    <ds:schemaRef ds:uri="a3ba716d-72ee-4e58-95a5-88239dae5e3e"/>
    <ds:schemaRef ds:uri="http://schemas.microsoft.com/office/2006/documentManagement/types"/>
    <ds:schemaRef ds:uri="http://schemas.microsoft.com/office/infopath/2007/PartnerControls"/>
    <ds:schemaRef ds:uri="85ec59af-1a16-40a0-b163-384e34c79a5c"/>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A96211CA-6875-4BE9-94B4-567AB2DF2144}">
  <ds:schemaRefs>
    <ds:schemaRef ds:uri="85ec59af-1a16-40a0-b163-384e34c79a5c"/>
    <ds:schemaRef ds:uri="a3ba716d-72ee-4e58-95a5-88239dae5e3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blank</Template>
  <TotalTime>7</TotalTime>
  <Words>895</Words>
  <Application>Microsoft Office PowerPoint</Application>
  <PresentationFormat>画面に合わせる (4:3)</PresentationFormat>
  <Paragraphs>92</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Calibri 本文</vt:lpstr>
      <vt:lpstr>ＭＳ Ｐゴシック</vt:lpstr>
      <vt:lpstr>メイリオ</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川嵜　友里加</dc:creator>
  <cp:lastModifiedBy>田中　恵子</cp:lastModifiedBy>
  <cp:revision>2</cp:revision>
  <cp:lastPrinted>2022-06-01T01:28:01Z</cp:lastPrinted>
  <dcterms:created xsi:type="dcterms:W3CDTF">2021-07-09T01:10:13Z</dcterms:created>
  <dcterms:modified xsi:type="dcterms:W3CDTF">2023-10-18T04:15:59Z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0x010100C875980CBF6F4B4EB782F5AF2E4B2849</vt:lpwstr>
  </property>
  <property fmtid="{D5CDD505-2E9C-101B-9397-08002B2CF9AE}" pid="3" name="MediaServiceImageTags">
    <vt:lpwstr/>
  </property>
</Properties>
</file>