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8" r:id="rId4"/>
    <p:sldId id="259" r:id="rId5"/>
    <p:sldId id="269" r:id="rId6"/>
    <p:sldId id="264" r:id="rId7"/>
    <p:sldId id="267" r:id="rId8"/>
    <p:sldId id="262" r:id="rId9"/>
  </p:sldIdLst>
  <p:sldSz cx="9144000" cy="6858000" type="screen4x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660"/>
  </p:normalViewPr>
  <p:slideViewPr>
    <p:cSldViewPr>
      <p:cViewPr varScale="1">
        <p:scale>
          <a:sx n="98" d="100"/>
          <a:sy n="98" d="100"/>
        </p:scale>
        <p:origin x="129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94AAAA-F679-4E85-B223-5DFCB20A0242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38525" y="850900"/>
            <a:ext cx="306228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53921-05B0-48A1-AC8A-6359C69D0A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143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游ゴシック"/>
                <a:cs typeface="游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游ゴシック"/>
                <a:cs typeface="游ゴシック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游ゴシック"/>
                <a:cs typeface="游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游ゴシック"/>
                <a:cs typeface="游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98755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170419" y="86868"/>
            <a:ext cx="1868423" cy="62179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6187" y="178210"/>
            <a:ext cx="8751625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游ゴシック"/>
                <a:cs typeface="游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4799" y="1551381"/>
            <a:ext cx="8274400" cy="18580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游ゴシック"/>
                <a:cs typeface="游ゴシック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tmp"/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9875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-40746" y="-35560"/>
            <a:ext cx="9144000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ja-JP" altLang="en-US" dirty="0">
              <a:latin typeface="+mj-l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56139" y="2874196"/>
            <a:ext cx="1047115" cy="2666365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8059"/>
              </a:lnSpc>
            </a:pPr>
            <a:r>
              <a:rPr sz="7200" spc="-5" dirty="0">
                <a:solidFill>
                  <a:srgbClr val="F1F1F1"/>
                </a:solidFill>
                <a:latin typeface="Arial"/>
                <a:cs typeface="Arial"/>
              </a:rPr>
              <a:t>NARO</a:t>
            </a:r>
            <a:endParaRPr sz="72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419344" y="108204"/>
            <a:ext cx="2628899" cy="5852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990600" y="2064907"/>
            <a:ext cx="5937885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ja-JP" altLang="en-US" sz="3600" b="1" spc="-5" dirty="0">
                <a:ea typeface="メイリオ" panose="020B0604030504040204" pitchFamily="50" charset="-128"/>
                <a:cs typeface="游ゴシック"/>
              </a:rPr>
              <a:t>令和</a:t>
            </a:r>
            <a:r>
              <a:rPr lang="en-US" altLang="ja-JP" sz="3600" b="1" spc="-5" dirty="0">
                <a:ea typeface="メイリオ" panose="020B0604030504040204" pitchFamily="50" charset="-128"/>
                <a:cs typeface="游ゴシック"/>
              </a:rPr>
              <a:t>5</a:t>
            </a:r>
            <a:r>
              <a:rPr lang="ja-JP" altLang="en-US" sz="3600" b="1" spc="-5" dirty="0">
                <a:ea typeface="メイリオ" panose="020B0604030504040204" pitchFamily="50" charset="-128"/>
                <a:cs typeface="游ゴシック"/>
              </a:rPr>
              <a:t>年度　果樹茶業研究会</a:t>
            </a:r>
            <a:endParaRPr sz="3600" dirty="0">
              <a:ea typeface="メイリオ" panose="020B0604030504040204" pitchFamily="50" charset="-128"/>
              <a:cs typeface="游ゴシック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0240" y="5291506"/>
            <a:ext cx="7216007" cy="10714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ja-JP" altLang="en-US" sz="2200" b="1" spc="-5" dirty="0">
                <a:latin typeface="メイリオ" panose="020B0604030504040204" pitchFamily="50" charset="-128"/>
                <a:ea typeface="メイリオ" panose="020B0604030504040204" pitchFamily="50" charset="-128"/>
                <a:cs typeface="游ゴシック"/>
              </a:rPr>
              <a:t>当日の</a:t>
            </a:r>
            <a:r>
              <a:rPr sz="2200" b="1" spc="-5" dirty="0" err="1">
                <a:latin typeface="メイリオ" panose="020B0604030504040204" pitchFamily="50" charset="-128"/>
                <a:ea typeface="メイリオ" panose="020B0604030504040204" pitchFamily="50" charset="-128"/>
                <a:cs typeface="游ゴシック"/>
              </a:rPr>
              <a:t>接続テスト</a:t>
            </a:r>
            <a:r>
              <a:rPr sz="2200" b="1" spc="-5" dirty="0">
                <a:latin typeface="メイリオ" panose="020B0604030504040204" pitchFamily="50" charset="-128"/>
                <a:ea typeface="メイリオ" panose="020B0604030504040204" pitchFamily="50" charset="-128"/>
                <a:cs typeface="游ゴシック"/>
              </a:rPr>
              <a:t>：</a:t>
            </a:r>
            <a:r>
              <a:rPr lang="ja-JP" altLang="en-US" sz="2200" b="1" spc="-5" dirty="0">
                <a:latin typeface="メイリオ" panose="020B0604030504040204" pitchFamily="50" charset="-128"/>
                <a:ea typeface="メイリオ" panose="020B0604030504040204" pitchFamily="50" charset="-128"/>
                <a:cs typeface="游ゴシック"/>
              </a:rPr>
              <a:t>予定なし</a:t>
            </a:r>
            <a:endParaRPr lang="en-US" altLang="ja-JP" sz="2200" b="1" spc="-5" dirty="0">
              <a:latin typeface="メイリオ" panose="020B0604030504040204" pitchFamily="50" charset="-128"/>
              <a:ea typeface="メイリオ" panose="020B0604030504040204" pitchFamily="50" charset="-128"/>
              <a:cs typeface="游ゴシック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2200" dirty="0">
              <a:latin typeface="メイリオ" panose="020B0604030504040204" pitchFamily="50" charset="-128"/>
              <a:ea typeface="メイリオ" panose="020B0604030504040204" pitchFamily="50" charset="-128"/>
              <a:cs typeface="游ゴシック"/>
            </a:endParaRPr>
          </a:p>
          <a:p>
            <a:pPr marL="441959" algn="ctr">
              <a:lnSpc>
                <a:spcPct val="100000"/>
              </a:lnSpc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游ゴシック"/>
              </a:rPr>
              <a:t>農研機構果樹茶部門研究推進室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  <a:cs typeface="游ゴシック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6AF2A2C-CF8A-41CC-AAF1-78BF4125484C}"/>
              </a:ext>
            </a:extLst>
          </p:cNvPr>
          <p:cNvSpPr txBox="1"/>
          <p:nvPr/>
        </p:nvSpPr>
        <p:spPr>
          <a:xfrm flipH="1">
            <a:off x="3057144" y="29412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865438" algn="l"/>
              </a:tabLst>
            </a:pPr>
            <a:r>
              <a:rPr lang="ja-JP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全体会議</a:t>
            </a:r>
            <a:r>
              <a: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A67465E-ABE3-158D-B916-42E9F2FD7F15}"/>
              </a:ext>
            </a:extLst>
          </p:cNvPr>
          <p:cNvSpPr txBox="1"/>
          <p:nvPr/>
        </p:nvSpPr>
        <p:spPr>
          <a:xfrm>
            <a:off x="3169550" y="4075937"/>
            <a:ext cx="47447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2865438" algn="l"/>
              </a:tabLst>
            </a:pPr>
            <a:r>
              <a:rPr lang="ja-JP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　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9:50</a:t>
            </a:r>
            <a:r>
              <a:rPr lang="ja-JP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12:00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2462" y="45085"/>
            <a:ext cx="7142737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表示名の変更（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Zoom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アカウントをお持ちの方）</a:t>
            </a:r>
            <a:b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Zoom</a:t>
            </a:r>
            <a:r>
              <a:rPr lang="ja-JP" altLang="en-US" sz="2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アカウント登録をしていない方は次のページにお進み下さい。</a:t>
            </a:r>
            <a:endParaRPr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object 29">
            <a:extLst>
              <a:ext uri="{FF2B5EF4-FFF2-40B4-BE49-F238E27FC236}">
                <a16:creationId xmlns:a16="http://schemas.microsoft.com/office/drawing/2014/main" id="{DAAE5B79-7AE1-4CB2-B5AE-BF6FCF3145E9}"/>
              </a:ext>
            </a:extLst>
          </p:cNvPr>
          <p:cNvSpPr txBox="1"/>
          <p:nvPr/>
        </p:nvSpPr>
        <p:spPr>
          <a:xfrm>
            <a:off x="91823" y="2337497"/>
            <a:ext cx="273050" cy="260328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50"/>
              </a:spcBef>
            </a:pPr>
            <a:r>
              <a:rPr sz="1400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1</a:t>
            </a:r>
          </a:p>
        </p:txBody>
      </p:sp>
      <p:sp>
        <p:nvSpPr>
          <p:cNvPr id="24" name="object 18">
            <a:extLst>
              <a:ext uri="{FF2B5EF4-FFF2-40B4-BE49-F238E27FC236}">
                <a16:creationId xmlns:a16="http://schemas.microsoft.com/office/drawing/2014/main" id="{4CB0948C-163B-458F-8DB2-D163A6FB9B23}"/>
              </a:ext>
            </a:extLst>
          </p:cNvPr>
          <p:cNvSpPr txBox="1"/>
          <p:nvPr/>
        </p:nvSpPr>
        <p:spPr>
          <a:xfrm>
            <a:off x="418818" y="2346365"/>
            <a:ext cx="2677395" cy="39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ja-JP" sz="1200" spc="-5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Zoom </a:t>
            </a:r>
            <a:r>
              <a:rPr lang="ja-JP" altLang="en-US" sz="1200" spc="-5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ウェブページからサインインします。</a:t>
            </a:r>
            <a:endParaRPr lang="en-US" altLang="ja-JP" sz="1200" spc="-5" dirty="0">
              <a:latin typeface="Meiryo UI" panose="020B0604030504040204" pitchFamily="50" charset="-128"/>
              <a:ea typeface="Meiryo UI" panose="020B0604030504040204" pitchFamily="50" charset="-128"/>
              <a:cs typeface="Yu Gothic UI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1200" spc="-5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　　</a:t>
            </a:r>
            <a:r>
              <a:rPr lang="en-US" altLang="ja-JP" sz="1200" spc="-5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https://us06web.zoom.us/signin</a:t>
            </a:r>
            <a:endParaRPr sz="1200" dirty="0">
              <a:latin typeface="Meiryo UI" panose="020B0604030504040204" pitchFamily="50" charset="-128"/>
              <a:ea typeface="Meiryo UI" panose="020B0604030504040204" pitchFamily="50" charset="-128"/>
              <a:cs typeface="Yu Gothic UI"/>
            </a:endParaRPr>
          </a:p>
        </p:txBody>
      </p:sp>
      <p:sp>
        <p:nvSpPr>
          <p:cNvPr id="25" name="object 23">
            <a:extLst>
              <a:ext uri="{FF2B5EF4-FFF2-40B4-BE49-F238E27FC236}">
                <a16:creationId xmlns:a16="http://schemas.microsoft.com/office/drawing/2014/main" id="{5C4739C5-E960-42FC-A8E9-64BD118F9722}"/>
              </a:ext>
            </a:extLst>
          </p:cNvPr>
          <p:cNvSpPr txBox="1"/>
          <p:nvPr/>
        </p:nvSpPr>
        <p:spPr>
          <a:xfrm>
            <a:off x="3231071" y="2331839"/>
            <a:ext cx="274320" cy="260969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55"/>
              </a:spcBef>
            </a:pPr>
            <a:r>
              <a:rPr sz="1400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2</a:t>
            </a:r>
          </a:p>
        </p:txBody>
      </p:sp>
      <p:sp>
        <p:nvSpPr>
          <p:cNvPr id="28" name="object 18">
            <a:extLst>
              <a:ext uri="{FF2B5EF4-FFF2-40B4-BE49-F238E27FC236}">
                <a16:creationId xmlns:a16="http://schemas.microsoft.com/office/drawing/2014/main" id="{455896F9-CD95-420F-8755-646926D8C171}"/>
              </a:ext>
            </a:extLst>
          </p:cNvPr>
          <p:cNvSpPr txBox="1"/>
          <p:nvPr/>
        </p:nvSpPr>
        <p:spPr>
          <a:xfrm>
            <a:off x="3553574" y="2366201"/>
            <a:ext cx="2736052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1200" spc="-5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画面左の「プロフィール」を選択し、アイコンの右にある「編集」をクリックします。</a:t>
            </a:r>
            <a:endParaRPr sz="1200" dirty="0">
              <a:latin typeface="Meiryo UI" panose="020B0604030504040204" pitchFamily="50" charset="-128"/>
              <a:ea typeface="Meiryo UI" panose="020B0604030504040204" pitchFamily="50" charset="-128"/>
              <a:cs typeface="Yu Gothic UI"/>
            </a:endParaRPr>
          </a:p>
        </p:txBody>
      </p:sp>
      <p:pic>
        <p:nvPicPr>
          <p:cNvPr id="29" name="図 28">
            <a:extLst>
              <a:ext uri="{FF2B5EF4-FFF2-40B4-BE49-F238E27FC236}">
                <a16:creationId xmlns:a16="http://schemas.microsoft.com/office/drawing/2014/main" id="{C01CB0B9-E372-4B86-A4EC-944B6D9735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803" y="2774626"/>
            <a:ext cx="2643136" cy="1964043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580481E0-EF81-4A04-ABD9-0FE00E7ACB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3661" y="2774626"/>
            <a:ext cx="2698825" cy="1969661"/>
          </a:xfrm>
          <a:prstGeom prst="rect">
            <a:avLst/>
          </a:prstGeom>
        </p:spPr>
      </p:pic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90FF0921-DAFE-42B5-AD0E-D4AAA83CB9FD}"/>
              </a:ext>
            </a:extLst>
          </p:cNvPr>
          <p:cNvSpPr/>
          <p:nvPr/>
        </p:nvSpPr>
        <p:spPr>
          <a:xfrm>
            <a:off x="5836367" y="3522908"/>
            <a:ext cx="228644" cy="1397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C819653A-4273-4EB9-A1E4-37ED2848522E}"/>
              </a:ext>
            </a:extLst>
          </p:cNvPr>
          <p:cNvSpPr/>
          <p:nvPr/>
        </p:nvSpPr>
        <p:spPr>
          <a:xfrm>
            <a:off x="3336263" y="3230446"/>
            <a:ext cx="702337" cy="1420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33" name="object 24">
            <a:extLst>
              <a:ext uri="{FF2B5EF4-FFF2-40B4-BE49-F238E27FC236}">
                <a16:creationId xmlns:a16="http://schemas.microsoft.com/office/drawing/2014/main" id="{AEE0DF3D-3B82-4214-A1F4-20E942F29175}"/>
              </a:ext>
            </a:extLst>
          </p:cNvPr>
          <p:cNvSpPr txBox="1"/>
          <p:nvPr/>
        </p:nvSpPr>
        <p:spPr>
          <a:xfrm>
            <a:off x="6645910" y="2305076"/>
            <a:ext cx="273050" cy="260328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50"/>
              </a:spcBef>
            </a:pPr>
            <a:r>
              <a:rPr sz="1400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3</a:t>
            </a:r>
          </a:p>
        </p:txBody>
      </p:sp>
      <p:sp>
        <p:nvSpPr>
          <p:cNvPr id="34" name="object 18">
            <a:extLst>
              <a:ext uri="{FF2B5EF4-FFF2-40B4-BE49-F238E27FC236}">
                <a16:creationId xmlns:a16="http://schemas.microsoft.com/office/drawing/2014/main" id="{2E5964F5-4940-4AA2-91E1-5D599338B29E}"/>
              </a:ext>
            </a:extLst>
          </p:cNvPr>
          <p:cNvSpPr txBox="1"/>
          <p:nvPr/>
        </p:nvSpPr>
        <p:spPr>
          <a:xfrm>
            <a:off x="7041076" y="2305076"/>
            <a:ext cx="210292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1200" spc="-5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表示名の項目の「表示名」を変更して「保存」をクリックします。</a:t>
            </a:r>
            <a:endParaRPr sz="1200" dirty="0">
              <a:latin typeface="Meiryo UI" panose="020B0604030504040204" pitchFamily="50" charset="-128"/>
              <a:ea typeface="Meiryo UI" panose="020B0604030504040204" pitchFamily="50" charset="-128"/>
              <a:cs typeface="Yu Gothic UI"/>
            </a:endParaRPr>
          </a:p>
        </p:txBody>
      </p:sp>
      <p:pic>
        <p:nvPicPr>
          <p:cNvPr id="35" name="図 34">
            <a:extLst>
              <a:ext uri="{FF2B5EF4-FFF2-40B4-BE49-F238E27FC236}">
                <a16:creationId xmlns:a16="http://schemas.microsoft.com/office/drawing/2014/main" id="{C7F6CB7C-76DE-4395-95BC-5D7E270D7F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5156" y="2741345"/>
            <a:ext cx="2812161" cy="2135455"/>
          </a:xfrm>
          <a:prstGeom prst="rect">
            <a:avLst/>
          </a:prstGeom>
        </p:spPr>
      </p:pic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D62A43C8-D2F5-4747-A7E4-28553018CA86}"/>
              </a:ext>
            </a:extLst>
          </p:cNvPr>
          <p:cNvSpPr/>
          <p:nvPr/>
        </p:nvSpPr>
        <p:spPr>
          <a:xfrm>
            <a:off x="7111065" y="4619802"/>
            <a:ext cx="282289" cy="18789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DD1EF590-F0E0-44B1-90E1-83E3FAEDEEE0}"/>
              </a:ext>
            </a:extLst>
          </p:cNvPr>
          <p:cNvSpPr/>
          <p:nvPr/>
        </p:nvSpPr>
        <p:spPr>
          <a:xfrm>
            <a:off x="7086600" y="3057303"/>
            <a:ext cx="1243051" cy="27610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39" name="object 20">
            <a:extLst>
              <a:ext uri="{FF2B5EF4-FFF2-40B4-BE49-F238E27FC236}">
                <a16:creationId xmlns:a16="http://schemas.microsoft.com/office/drawing/2014/main" id="{084F7AA3-63AA-4A42-824F-C95051DD2CCB}"/>
              </a:ext>
            </a:extLst>
          </p:cNvPr>
          <p:cNvSpPr/>
          <p:nvPr/>
        </p:nvSpPr>
        <p:spPr>
          <a:xfrm rot="9754514">
            <a:off x="6878477" y="4510824"/>
            <a:ext cx="173520" cy="19395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object 11">
            <a:extLst>
              <a:ext uri="{FF2B5EF4-FFF2-40B4-BE49-F238E27FC236}">
                <a16:creationId xmlns:a16="http://schemas.microsoft.com/office/drawing/2014/main" id="{95DCB7CC-64F0-4781-B1B5-6A08D6D2AFC1}"/>
              </a:ext>
            </a:extLst>
          </p:cNvPr>
          <p:cNvSpPr txBox="1"/>
          <p:nvPr/>
        </p:nvSpPr>
        <p:spPr>
          <a:xfrm>
            <a:off x="91823" y="1165363"/>
            <a:ext cx="8692667" cy="579646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Zoom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アカウントをお持ちの方は、</a:t>
            </a:r>
            <a:r>
              <a:rPr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Zoom</a:t>
            </a: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アプリを起動する前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に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Web</a:t>
            </a: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上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で表示名を変更しておくと、確実に「果樹茶業研究会用の表示名」で参加できます。</a:t>
            </a:r>
            <a:endParaRPr dirty="0">
              <a:latin typeface="Meiryo UI" panose="020B0604030504040204" pitchFamily="50" charset="-128"/>
              <a:ea typeface="Meiryo UI" panose="020B0604030504040204" pitchFamily="50" charset="-128"/>
              <a:cs typeface="Calibri"/>
            </a:endParaRPr>
          </a:p>
        </p:txBody>
      </p:sp>
      <p:sp>
        <p:nvSpPr>
          <p:cNvPr id="43" name="object 7">
            <a:extLst>
              <a:ext uri="{FF2B5EF4-FFF2-40B4-BE49-F238E27FC236}">
                <a16:creationId xmlns:a16="http://schemas.microsoft.com/office/drawing/2014/main" id="{3A4BE13A-768B-4788-9BFA-9203971F8753}"/>
              </a:ext>
            </a:extLst>
          </p:cNvPr>
          <p:cNvSpPr/>
          <p:nvPr/>
        </p:nvSpPr>
        <p:spPr>
          <a:xfrm>
            <a:off x="2997591" y="3658078"/>
            <a:ext cx="286036" cy="381508"/>
          </a:xfrm>
          <a:custGeom>
            <a:avLst/>
            <a:gdLst/>
            <a:ahLst/>
            <a:cxnLst/>
            <a:rect l="l" t="t" r="r" b="b"/>
            <a:pathLst>
              <a:path w="469900" h="561339">
                <a:moveTo>
                  <a:pt x="0" y="140208"/>
                </a:moveTo>
                <a:lnTo>
                  <a:pt x="234696" y="140208"/>
                </a:lnTo>
                <a:lnTo>
                  <a:pt x="234696" y="0"/>
                </a:lnTo>
                <a:lnTo>
                  <a:pt x="469392" y="280416"/>
                </a:lnTo>
                <a:lnTo>
                  <a:pt x="234696" y="560832"/>
                </a:lnTo>
                <a:lnTo>
                  <a:pt x="234696" y="420624"/>
                </a:lnTo>
                <a:lnTo>
                  <a:pt x="0" y="420624"/>
                </a:lnTo>
                <a:lnTo>
                  <a:pt x="0" y="140208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129771" y="3659535"/>
            <a:ext cx="286036" cy="381508"/>
          </a:xfrm>
          <a:custGeom>
            <a:avLst/>
            <a:gdLst/>
            <a:ahLst/>
            <a:cxnLst/>
            <a:rect l="l" t="t" r="r" b="b"/>
            <a:pathLst>
              <a:path w="469900" h="561339">
                <a:moveTo>
                  <a:pt x="0" y="140208"/>
                </a:moveTo>
                <a:lnTo>
                  <a:pt x="234696" y="140208"/>
                </a:lnTo>
                <a:lnTo>
                  <a:pt x="234696" y="0"/>
                </a:lnTo>
                <a:lnTo>
                  <a:pt x="469392" y="280416"/>
                </a:lnTo>
                <a:lnTo>
                  <a:pt x="234696" y="560832"/>
                </a:lnTo>
                <a:lnTo>
                  <a:pt x="234696" y="420624"/>
                </a:lnTo>
                <a:lnTo>
                  <a:pt x="0" y="420624"/>
                </a:lnTo>
                <a:lnTo>
                  <a:pt x="0" y="140208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9" name="object 14">
            <a:extLst>
              <a:ext uri="{FF2B5EF4-FFF2-40B4-BE49-F238E27FC236}">
                <a16:creationId xmlns:a16="http://schemas.microsoft.com/office/drawing/2014/main" id="{9E764393-AEC3-4335-BF8E-92DF974FA483}"/>
              </a:ext>
            </a:extLst>
          </p:cNvPr>
          <p:cNvSpPr txBox="1"/>
          <p:nvPr/>
        </p:nvSpPr>
        <p:spPr>
          <a:xfrm>
            <a:off x="1606371" y="5236102"/>
            <a:ext cx="5797178" cy="456535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ja-JP" altLang="en-US" sz="1400" b="1" dirty="0">
                <a:highlight>
                  <a:srgbClr val="FFFF00"/>
                </a:highlight>
                <a:uFill>
                  <a:solidFill>
                    <a:srgbClr val="00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スムーズな入室管理のため、</a:t>
            </a:r>
            <a:endParaRPr lang="en-US" altLang="ja-JP" sz="1400" b="1" dirty="0">
              <a:highlight>
                <a:srgbClr val="FFFF00"/>
              </a:highlight>
              <a:uFill>
                <a:solidFill>
                  <a:srgbClr val="000000"/>
                </a:solidFill>
              </a:uFill>
              <a:latin typeface="Meiryo UI" panose="020B0604030504040204" pitchFamily="50" charset="-128"/>
              <a:ea typeface="Meiryo UI" panose="020B0604030504040204" pitchFamily="50" charset="-128"/>
              <a:cs typeface="游ゴシック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ja-JP" altLang="en-US" sz="1400" b="1" dirty="0">
                <a:solidFill>
                  <a:srgbClr val="FF0000"/>
                </a:solidFill>
                <a:highlight>
                  <a:srgbClr val="FFFF00"/>
                </a:highlight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「</a:t>
            </a:r>
            <a:r>
              <a:rPr lang="en-US" altLang="ja-JP" sz="1400" b="1" spc="-15" dirty="0">
                <a:solidFill>
                  <a:srgbClr val="FF0000"/>
                </a:solidFill>
                <a:highlight>
                  <a:srgbClr val="FFFF00"/>
                </a:highlight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Z</a:t>
            </a:r>
            <a:r>
              <a:rPr lang="en-US" altLang="ja-JP" sz="1400" b="1" dirty="0">
                <a:solidFill>
                  <a:srgbClr val="FF0000"/>
                </a:solidFill>
                <a:highlight>
                  <a:srgbClr val="FFFF00"/>
                </a:highlight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oo</a:t>
            </a:r>
            <a:r>
              <a:rPr lang="en-US" altLang="ja-JP" sz="1400" b="1" spc="-5" dirty="0">
                <a:solidFill>
                  <a:srgbClr val="FF0000"/>
                </a:solidFill>
                <a:highlight>
                  <a:srgbClr val="FFFF00"/>
                </a:highlight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m</a:t>
            </a:r>
            <a:r>
              <a:rPr lang="ja-JP" altLang="en-US" sz="1400" b="1" dirty="0">
                <a:solidFill>
                  <a:srgbClr val="FF0000"/>
                </a:solidFill>
                <a:highlight>
                  <a:srgbClr val="FFFF00"/>
                </a:highlight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表示名（県名＋氏名）」</a:t>
            </a:r>
            <a:r>
              <a:rPr lang="ja-JP" altLang="en-US" sz="1400" b="1" dirty="0">
                <a:highlight>
                  <a:srgbClr val="FFFF00"/>
                </a:highlight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の事前入力にご協力をお願いいたします。</a:t>
            </a:r>
            <a:endParaRPr sz="140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  <a:cs typeface="游ゴシック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図 18" descr="グラフィカル ユーザー インターフェイス, テキスト, アプリケーション, チャットまたはテキスト メッセージ&#10;&#10;自動的に生成された説明">
            <a:extLst>
              <a:ext uri="{FF2B5EF4-FFF2-40B4-BE49-F238E27FC236}">
                <a16:creationId xmlns:a16="http://schemas.microsoft.com/office/drawing/2014/main" id="{B533D556-DA60-2C53-C31E-A1D7741D49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9853" y="2895600"/>
            <a:ext cx="3886653" cy="2514124"/>
          </a:xfrm>
          <a:prstGeom prst="rect">
            <a:avLst/>
          </a:prstGeom>
        </p:spPr>
      </p:pic>
      <p:sp>
        <p:nvSpPr>
          <p:cNvPr id="4" name="object 30">
            <a:extLst>
              <a:ext uri="{FF2B5EF4-FFF2-40B4-BE49-F238E27FC236}">
                <a16:creationId xmlns:a16="http://schemas.microsoft.com/office/drawing/2014/main" id="{B8617B38-22FC-C30F-E8CD-0ACD2EE39A6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6850" y="177800"/>
            <a:ext cx="8750300" cy="3921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）会議参加に必要な情報</a:t>
            </a:r>
            <a:endParaRPr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A6A05D43-0B54-E530-2302-907000960578}"/>
              </a:ext>
            </a:extLst>
          </p:cNvPr>
          <p:cNvSpPr/>
          <p:nvPr/>
        </p:nvSpPr>
        <p:spPr>
          <a:xfrm>
            <a:off x="622570" y="1219200"/>
            <a:ext cx="7620000" cy="1318254"/>
          </a:xfrm>
          <a:custGeom>
            <a:avLst/>
            <a:gdLst/>
            <a:ahLst/>
            <a:cxnLst/>
            <a:rect l="l" t="t" r="r" b="b"/>
            <a:pathLst>
              <a:path w="8503920" h="1722120">
                <a:moveTo>
                  <a:pt x="8216900" y="0"/>
                </a:moveTo>
                <a:lnTo>
                  <a:pt x="287020" y="0"/>
                </a:lnTo>
                <a:lnTo>
                  <a:pt x="240465" y="3756"/>
                </a:lnTo>
                <a:lnTo>
                  <a:pt x="196302" y="14632"/>
                </a:lnTo>
                <a:lnTo>
                  <a:pt x="155121" y="32035"/>
                </a:lnTo>
                <a:lnTo>
                  <a:pt x="117513" y="55376"/>
                </a:lnTo>
                <a:lnTo>
                  <a:pt x="84069" y="84064"/>
                </a:lnTo>
                <a:lnTo>
                  <a:pt x="55380" y="117507"/>
                </a:lnTo>
                <a:lnTo>
                  <a:pt x="32038" y="155115"/>
                </a:lnTo>
                <a:lnTo>
                  <a:pt x="14633" y="196297"/>
                </a:lnTo>
                <a:lnTo>
                  <a:pt x="3756" y="240462"/>
                </a:lnTo>
                <a:lnTo>
                  <a:pt x="0" y="287020"/>
                </a:lnTo>
                <a:lnTo>
                  <a:pt x="0" y="1435087"/>
                </a:lnTo>
                <a:lnTo>
                  <a:pt x="3756" y="1481644"/>
                </a:lnTo>
                <a:lnTo>
                  <a:pt x="14633" y="1525810"/>
                </a:lnTo>
                <a:lnTo>
                  <a:pt x="32038" y="1566994"/>
                </a:lnTo>
                <a:lnTo>
                  <a:pt x="55380" y="1604604"/>
                </a:lnTo>
                <a:lnTo>
                  <a:pt x="84069" y="1638049"/>
                </a:lnTo>
                <a:lnTo>
                  <a:pt x="117513" y="1666738"/>
                </a:lnTo>
                <a:lnTo>
                  <a:pt x="155121" y="1690081"/>
                </a:lnTo>
                <a:lnTo>
                  <a:pt x="196302" y="1707486"/>
                </a:lnTo>
                <a:lnTo>
                  <a:pt x="240465" y="1718363"/>
                </a:lnTo>
                <a:lnTo>
                  <a:pt x="287020" y="1722120"/>
                </a:lnTo>
                <a:lnTo>
                  <a:pt x="8216900" y="1722120"/>
                </a:lnTo>
                <a:lnTo>
                  <a:pt x="8263454" y="1718363"/>
                </a:lnTo>
                <a:lnTo>
                  <a:pt x="8307617" y="1707486"/>
                </a:lnTo>
                <a:lnTo>
                  <a:pt x="8348798" y="1690081"/>
                </a:lnTo>
                <a:lnTo>
                  <a:pt x="8386406" y="1666738"/>
                </a:lnTo>
                <a:lnTo>
                  <a:pt x="8419850" y="1638049"/>
                </a:lnTo>
                <a:lnTo>
                  <a:pt x="8448539" y="1604604"/>
                </a:lnTo>
                <a:lnTo>
                  <a:pt x="8471881" y="1566994"/>
                </a:lnTo>
                <a:lnTo>
                  <a:pt x="8489286" y="1525810"/>
                </a:lnTo>
                <a:lnTo>
                  <a:pt x="8500163" y="1481644"/>
                </a:lnTo>
                <a:lnTo>
                  <a:pt x="8503920" y="1435087"/>
                </a:lnTo>
                <a:lnTo>
                  <a:pt x="8503920" y="287020"/>
                </a:lnTo>
                <a:lnTo>
                  <a:pt x="8500163" y="240462"/>
                </a:lnTo>
                <a:lnTo>
                  <a:pt x="8489286" y="196297"/>
                </a:lnTo>
                <a:lnTo>
                  <a:pt x="8471881" y="155115"/>
                </a:lnTo>
                <a:lnTo>
                  <a:pt x="8448539" y="117507"/>
                </a:lnTo>
                <a:lnTo>
                  <a:pt x="8419850" y="84064"/>
                </a:lnTo>
                <a:lnTo>
                  <a:pt x="8386406" y="55376"/>
                </a:lnTo>
                <a:lnTo>
                  <a:pt x="8348798" y="32035"/>
                </a:lnTo>
                <a:lnTo>
                  <a:pt x="8307617" y="14632"/>
                </a:lnTo>
                <a:lnTo>
                  <a:pt x="8263454" y="3756"/>
                </a:lnTo>
                <a:lnTo>
                  <a:pt x="8216900" y="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object 27">
            <a:extLst>
              <a:ext uri="{FF2B5EF4-FFF2-40B4-BE49-F238E27FC236}">
                <a16:creationId xmlns:a16="http://schemas.microsoft.com/office/drawing/2014/main" id="{9AE0A1B7-0E98-607F-4C5C-281F050E26FE}"/>
              </a:ext>
            </a:extLst>
          </p:cNvPr>
          <p:cNvSpPr txBox="1"/>
          <p:nvPr/>
        </p:nvSpPr>
        <p:spPr>
          <a:xfrm>
            <a:off x="1003570" y="1474144"/>
            <a:ext cx="5929036" cy="86055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ts val="2155"/>
              </a:lnSpc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●ミーティング</a:t>
            </a:r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URL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（メールにて個別に配信いたします）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  <a:cs typeface="游ゴシック"/>
            </a:endParaRPr>
          </a:p>
          <a:p>
            <a:pPr>
              <a:lnSpc>
                <a:spcPts val="2155"/>
              </a:lnSpc>
            </a:pPr>
            <a:endParaRPr lang="en-US" altLang="ja-JP" sz="2700" b="1" baseline="1543" dirty="0">
              <a:latin typeface="Meiryo UI" panose="020B0604030504040204" pitchFamily="50" charset="-128"/>
              <a:ea typeface="Meiryo UI" panose="020B0604030504040204" pitchFamily="50" charset="-128"/>
              <a:cs typeface="游ゴシック"/>
            </a:endParaRPr>
          </a:p>
          <a:p>
            <a:pPr>
              <a:lnSpc>
                <a:spcPts val="2155"/>
              </a:lnSpc>
            </a:pPr>
            <a:r>
              <a:rPr lang="ja-JP" altLang="en-US" sz="2800" b="1" baseline="1543" dirty="0"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●</a:t>
            </a:r>
            <a:r>
              <a:rPr lang="en-US" altLang="ja-JP" sz="2700" b="1" baseline="1543" dirty="0"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Zoom</a:t>
            </a:r>
            <a:r>
              <a:rPr lang="ja-JP" altLang="en-US" sz="2700" b="1" baseline="1543" dirty="0"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表示名：県名</a:t>
            </a:r>
            <a:r>
              <a:rPr lang="en-US" altLang="ja-JP" sz="2700" b="1" baseline="1543" dirty="0"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+</a:t>
            </a:r>
            <a:r>
              <a:rPr lang="ja-JP" altLang="en-US" sz="2700" b="1" baseline="1543" dirty="0"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氏名</a:t>
            </a:r>
            <a:endParaRPr sz="2700" b="1" baseline="1543" dirty="0">
              <a:latin typeface="Meiryo UI" panose="020B0604030504040204" pitchFamily="50" charset="-128"/>
              <a:ea typeface="Meiryo UI" panose="020B0604030504040204" pitchFamily="50" charset="-128"/>
              <a:cs typeface="游ゴシック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AED778A-761E-E5C8-B3D1-41B075895313}"/>
              </a:ext>
            </a:extLst>
          </p:cNvPr>
          <p:cNvSpPr txBox="1"/>
          <p:nvPr/>
        </p:nvSpPr>
        <p:spPr>
          <a:xfrm>
            <a:off x="4366086" y="1939912"/>
            <a:ext cx="45940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b="1" baseline="1543" dirty="0"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（例：「北海道・佐藤一郎」「農研機構・鈴木二郎」）</a:t>
            </a:r>
            <a:endParaRPr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B69F573-988E-F8B9-5001-28CFAF8FCFFB}"/>
              </a:ext>
            </a:extLst>
          </p:cNvPr>
          <p:cNvSpPr txBox="1"/>
          <p:nvPr/>
        </p:nvSpPr>
        <p:spPr>
          <a:xfrm>
            <a:off x="381000" y="3002075"/>
            <a:ext cx="3374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メールで配信された</a:t>
            </a:r>
            <a:r>
              <a:rPr kumimoji="1" lang="en-US" altLang="ja-JP" dirty="0"/>
              <a:t>URL</a:t>
            </a:r>
            <a:r>
              <a:rPr kumimoji="1" lang="ja-JP" altLang="en-US" dirty="0"/>
              <a:t>をクリック</a:t>
            </a:r>
          </a:p>
        </p:txBody>
      </p:sp>
      <p:pic>
        <p:nvPicPr>
          <p:cNvPr id="12" name="図 11" descr="グラフィカル ユーザー インターフェイス, テキスト, アプリケーション, チャットまたはテキスト メッセージ&#10;&#10;自動的に生成された説明">
            <a:extLst>
              <a:ext uri="{FF2B5EF4-FFF2-40B4-BE49-F238E27FC236}">
                <a16:creationId xmlns:a16="http://schemas.microsoft.com/office/drawing/2014/main" id="{3012BE33-2C10-78AA-6C71-200285BDEA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34" y="3915752"/>
            <a:ext cx="4165321" cy="2316102"/>
          </a:xfrm>
          <a:prstGeom prst="rect">
            <a:avLst/>
          </a:prstGeom>
        </p:spPr>
      </p:pic>
      <p:sp>
        <p:nvSpPr>
          <p:cNvPr id="13" name="object 29">
            <a:extLst>
              <a:ext uri="{FF2B5EF4-FFF2-40B4-BE49-F238E27FC236}">
                <a16:creationId xmlns:a16="http://schemas.microsoft.com/office/drawing/2014/main" id="{DE1262C8-8064-7CDD-9CE3-554B51E6A636}"/>
              </a:ext>
            </a:extLst>
          </p:cNvPr>
          <p:cNvSpPr txBox="1"/>
          <p:nvPr/>
        </p:nvSpPr>
        <p:spPr>
          <a:xfrm>
            <a:off x="129027" y="3002075"/>
            <a:ext cx="273050" cy="260328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50"/>
              </a:spcBef>
            </a:pPr>
            <a:r>
              <a:rPr sz="1400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1</a:t>
            </a:r>
            <a:endParaRPr sz="1400">
              <a:latin typeface="Meiryo UI" panose="020B0604030504040204" pitchFamily="50" charset="-128"/>
              <a:ea typeface="Meiryo UI" panose="020B0604030504040204" pitchFamily="50" charset="-128"/>
              <a:cs typeface="Yu Gothic UI"/>
            </a:endParaRPr>
          </a:p>
        </p:txBody>
      </p:sp>
      <p:sp>
        <p:nvSpPr>
          <p:cNvPr id="14" name="object 29">
            <a:extLst>
              <a:ext uri="{FF2B5EF4-FFF2-40B4-BE49-F238E27FC236}">
                <a16:creationId xmlns:a16="http://schemas.microsoft.com/office/drawing/2014/main" id="{675AF6E2-0A7B-DF16-C05C-78A46365A5D1}"/>
              </a:ext>
            </a:extLst>
          </p:cNvPr>
          <p:cNvSpPr txBox="1"/>
          <p:nvPr/>
        </p:nvSpPr>
        <p:spPr>
          <a:xfrm>
            <a:off x="129027" y="4038600"/>
            <a:ext cx="273050" cy="260328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50"/>
              </a:spcBef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2</a:t>
            </a:r>
            <a:endParaRPr sz="1400" dirty="0">
              <a:latin typeface="Meiryo UI" panose="020B0604030504040204" pitchFamily="50" charset="-128"/>
              <a:ea typeface="Meiryo UI" panose="020B0604030504040204" pitchFamily="50" charset="-128"/>
              <a:cs typeface="Yu Gothic UI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D05C4D6-8282-47E1-01C4-9CC7A513277A}"/>
              </a:ext>
            </a:extLst>
          </p:cNvPr>
          <p:cNvSpPr/>
          <p:nvPr/>
        </p:nvSpPr>
        <p:spPr>
          <a:xfrm>
            <a:off x="1600200" y="5251744"/>
            <a:ext cx="1345660" cy="35577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16" name="object 20">
            <a:extLst>
              <a:ext uri="{FF2B5EF4-FFF2-40B4-BE49-F238E27FC236}">
                <a16:creationId xmlns:a16="http://schemas.microsoft.com/office/drawing/2014/main" id="{44FDF919-259D-52BB-89D8-1EAE134C7DF3}"/>
              </a:ext>
            </a:extLst>
          </p:cNvPr>
          <p:cNvSpPr/>
          <p:nvPr/>
        </p:nvSpPr>
        <p:spPr>
          <a:xfrm rot="9754514">
            <a:off x="1369754" y="5178398"/>
            <a:ext cx="187843" cy="24991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object 29">
            <a:extLst>
              <a:ext uri="{FF2B5EF4-FFF2-40B4-BE49-F238E27FC236}">
                <a16:creationId xmlns:a16="http://schemas.microsoft.com/office/drawing/2014/main" id="{071C7AE7-E146-F03C-9AB1-6DE4E0A3C889}"/>
              </a:ext>
            </a:extLst>
          </p:cNvPr>
          <p:cNvSpPr txBox="1"/>
          <p:nvPr/>
        </p:nvSpPr>
        <p:spPr>
          <a:xfrm>
            <a:off x="4574906" y="2895600"/>
            <a:ext cx="273050" cy="260328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50"/>
              </a:spcBef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3</a:t>
            </a:r>
            <a:endParaRPr sz="1400" dirty="0">
              <a:latin typeface="Meiryo UI" panose="020B0604030504040204" pitchFamily="50" charset="-128"/>
              <a:ea typeface="Meiryo UI" panose="020B0604030504040204" pitchFamily="50" charset="-128"/>
              <a:cs typeface="Yu Gothic UI"/>
            </a:endParaRPr>
          </a:p>
        </p:txBody>
      </p:sp>
      <p:sp>
        <p:nvSpPr>
          <p:cNvPr id="22" name="object 20">
            <a:extLst>
              <a:ext uri="{FF2B5EF4-FFF2-40B4-BE49-F238E27FC236}">
                <a16:creationId xmlns:a16="http://schemas.microsoft.com/office/drawing/2014/main" id="{E3B83229-2F7E-F623-0BBF-D49D18394936}"/>
              </a:ext>
            </a:extLst>
          </p:cNvPr>
          <p:cNvSpPr/>
          <p:nvPr/>
        </p:nvSpPr>
        <p:spPr>
          <a:xfrm rot="14659190">
            <a:off x="7043409" y="4616588"/>
            <a:ext cx="187843" cy="24991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object 20">
            <a:extLst>
              <a:ext uri="{FF2B5EF4-FFF2-40B4-BE49-F238E27FC236}">
                <a16:creationId xmlns:a16="http://schemas.microsoft.com/office/drawing/2014/main" id="{E105ADFD-10D8-CD68-7AD5-8F4E48A1CFF3}"/>
              </a:ext>
            </a:extLst>
          </p:cNvPr>
          <p:cNvSpPr/>
          <p:nvPr/>
        </p:nvSpPr>
        <p:spPr>
          <a:xfrm rot="19896049">
            <a:off x="7131765" y="5299664"/>
            <a:ext cx="187843" cy="24991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object 11">
            <a:extLst>
              <a:ext uri="{FF2B5EF4-FFF2-40B4-BE49-F238E27FC236}">
                <a16:creationId xmlns:a16="http://schemas.microsoft.com/office/drawing/2014/main" id="{D6536D68-0338-2523-80B1-155FBD357FE7}"/>
              </a:ext>
            </a:extLst>
          </p:cNvPr>
          <p:cNvSpPr txBox="1"/>
          <p:nvPr/>
        </p:nvSpPr>
        <p:spPr>
          <a:xfrm>
            <a:off x="7073830" y="4385141"/>
            <a:ext cx="1536770" cy="456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アプリで参加の方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游ゴシック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　　　　　　→　</a:t>
            </a: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3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）へ</a:t>
            </a:r>
            <a:endParaRPr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Calibri"/>
            </a:endParaRPr>
          </a:p>
        </p:txBody>
      </p:sp>
      <p:sp>
        <p:nvSpPr>
          <p:cNvPr id="25" name="object 11">
            <a:extLst>
              <a:ext uri="{FF2B5EF4-FFF2-40B4-BE49-F238E27FC236}">
                <a16:creationId xmlns:a16="http://schemas.microsoft.com/office/drawing/2014/main" id="{BBE191AF-F5ED-2020-10DB-0DB6CA64868E}"/>
              </a:ext>
            </a:extLst>
          </p:cNvPr>
          <p:cNvSpPr txBox="1"/>
          <p:nvPr/>
        </p:nvSpPr>
        <p:spPr>
          <a:xfrm>
            <a:off x="6960954" y="5564226"/>
            <a:ext cx="1536770" cy="456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Web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で参加の方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游ゴシック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　　　　　　→　</a:t>
            </a: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4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）へ</a:t>
            </a:r>
            <a:endParaRPr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Calibri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8D39066E-3760-B5EB-F205-F602B50B3E21}"/>
              </a:ext>
            </a:extLst>
          </p:cNvPr>
          <p:cNvSpPr/>
          <p:nvPr/>
        </p:nvSpPr>
        <p:spPr>
          <a:xfrm>
            <a:off x="6865774" y="4881381"/>
            <a:ext cx="762000" cy="1856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76720F22-0BF5-719C-5B87-BAA3EF08CCB8}"/>
              </a:ext>
            </a:extLst>
          </p:cNvPr>
          <p:cNvSpPr/>
          <p:nvPr/>
        </p:nvSpPr>
        <p:spPr>
          <a:xfrm>
            <a:off x="6646888" y="5092980"/>
            <a:ext cx="980886" cy="1813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852616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/>
          <p:cNvSpPr txBox="1"/>
          <p:nvPr/>
        </p:nvSpPr>
        <p:spPr>
          <a:xfrm>
            <a:off x="588263" y="1524000"/>
            <a:ext cx="273050" cy="260328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50"/>
              </a:spcBef>
            </a:pPr>
            <a:r>
              <a:rPr sz="1400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1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xfrm>
            <a:off x="196186" y="178210"/>
            <a:ext cx="658561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pc="-35" dirty="0"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名前の入力（</a:t>
            </a:r>
            <a:r>
              <a:rPr lang="en-US" altLang="ja-JP" spc="-35" dirty="0"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Zoom</a:t>
            </a:r>
            <a:r>
              <a:rPr lang="ja-JP" altLang="en-US" spc="-35" dirty="0"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アプリから参加）</a:t>
            </a:r>
            <a:endParaRPr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8" name="図 7" descr="グラフィカル ユーザー インターフェイス, テキスト, アプリケーション, チャットまたはテキスト メッセージ&#10;&#10;自動的に生成された説明">
            <a:extLst>
              <a:ext uri="{FF2B5EF4-FFF2-40B4-BE49-F238E27FC236}">
                <a16:creationId xmlns:a16="http://schemas.microsoft.com/office/drawing/2014/main" id="{22874377-4B82-70CE-4510-850FC8D5BC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246" y="2210383"/>
            <a:ext cx="2878972" cy="2666529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EC8C3E0-9F7D-9DDF-542E-0B3EA897B9B7}"/>
              </a:ext>
            </a:extLst>
          </p:cNvPr>
          <p:cNvSpPr txBox="1"/>
          <p:nvPr/>
        </p:nvSpPr>
        <p:spPr>
          <a:xfrm>
            <a:off x="990600" y="1524000"/>
            <a:ext cx="319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Zoom</a:t>
            </a:r>
            <a:r>
              <a:rPr kumimoji="1" lang="ja-JP" altLang="en-US" dirty="0"/>
              <a:t>表示名を入力してください</a:t>
            </a:r>
          </a:p>
        </p:txBody>
      </p:sp>
      <p:sp>
        <p:nvSpPr>
          <p:cNvPr id="32" name="object 14">
            <a:extLst>
              <a:ext uri="{FF2B5EF4-FFF2-40B4-BE49-F238E27FC236}">
                <a16:creationId xmlns:a16="http://schemas.microsoft.com/office/drawing/2014/main" id="{A7B3CE46-C246-354C-61A9-5B124B28D956}"/>
              </a:ext>
            </a:extLst>
          </p:cNvPr>
          <p:cNvSpPr txBox="1"/>
          <p:nvPr/>
        </p:nvSpPr>
        <p:spPr>
          <a:xfrm>
            <a:off x="5029200" y="3543648"/>
            <a:ext cx="3335835" cy="997709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ja-JP" altLang="en-US" sz="1600" b="1" dirty="0">
                <a:highlight>
                  <a:srgbClr val="FFFF00"/>
                </a:highlight>
                <a:uFill>
                  <a:solidFill>
                    <a:srgbClr val="00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正しい</a:t>
            </a:r>
            <a:r>
              <a:rPr lang="ja-JP" altLang="en-US" sz="1600" b="1" dirty="0">
                <a:solidFill>
                  <a:srgbClr val="FF0000"/>
                </a:solidFill>
                <a:highlight>
                  <a:srgbClr val="FFFF00"/>
                </a:highlight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「</a:t>
            </a:r>
            <a:r>
              <a:rPr lang="en-US" altLang="ja-JP" sz="1600" b="1" spc="-15" dirty="0">
                <a:solidFill>
                  <a:srgbClr val="FF0000"/>
                </a:solidFill>
                <a:highlight>
                  <a:srgbClr val="FFFF00"/>
                </a:highlight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Z</a:t>
            </a:r>
            <a:r>
              <a:rPr lang="en-US" altLang="ja-JP" sz="1600" b="1" dirty="0">
                <a:solidFill>
                  <a:srgbClr val="FF0000"/>
                </a:solidFill>
                <a:highlight>
                  <a:srgbClr val="FFFF00"/>
                </a:highlight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oo</a:t>
            </a:r>
            <a:r>
              <a:rPr lang="en-US" altLang="ja-JP" sz="1600" b="1" spc="-5" dirty="0">
                <a:solidFill>
                  <a:srgbClr val="FF0000"/>
                </a:solidFill>
                <a:highlight>
                  <a:srgbClr val="FFFF00"/>
                </a:highlight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m</a:t>
            </a:r>
            <a:r>
              <a:rPr lang="ja-JP" altLang="en-US" sz="1600" b="1" dirty="0">
                <a:solidFill>
                  <a:srgbClr val="FF0000"/>
                </a:solidFill>
                <a:highlight>
                  <a:srgbClr val="FFFF00"/>
                </a:highlight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表示名」</a:t>
            </a:r>
            <a:r>
              <a:rPr lang="ja-JP" altLang="en-US" sz="1600" b="1" dirty="0">
                <a:highlight>
                  <a:srgbClr val="FFFF00"/>
                </a:highlight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が入力されていない場合、参加者の確認ができず、入室の許可ができませんのでご注意下さい。　</a:t>
            </a:r>
            <a:endParaRPr sz="160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  <a:cs typeface="游ゴシック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CF90CD9-7A2C-22C1-74B5-052F8D6CC271}"/>
              </a:ext>
            </a:extLst>
          </p:cNvPr>
          <p:cNvSpPr/>
          <p:nvPr/>
        </p:nvSpPr>
        <p:spPr>
          <a:xfrm>
            <a:off x="1524000" y="3086289"/>
            <a:ext cx="2514600" cy="35577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37" name="object 20">
            <a:extLst>
              <a:ext uri="{FF2B5EF4-FFF2-40B4-BE49-F238E27FC236}">
                <a16:creationId xmlns:a16="http://schemas.microsoft.com/office/drawing/2014/main" id="{4ACF2089-3E00-8BD0-DA93-6D2A5A7A0BFB}"/>
              </a:ext>
            </a:extLst>
          </p:cNvPr>
          <p:cNvSpPr/>
          <p:nvPr/>
        </p:nvSpPr>
        <p:spPr>
          <a:xfrm rot="9754514">
            <a:off x="2013987" y="4319130"/>
            <a:ext cx="201894" cy="24991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784FD5EF-FC7B-1555-094A-6179FF827440}"/>
              </a:ext>
            </a:extLst>
          </p:cNvPr>
          <p:cNvSpPr/>
          <p:nvPr/>
        </p:nvSpPr>
        <p:spPr>
          <a:xfrm>
            <a:off x="2248668" y="4341236"/>
            <a:ext cx="1104132" cy="35577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40" name="object 14">
            <a:extLst>
              <a:ext uri="{FF2B5EF4-FFF2-40B4-BE49-F238E27FC236}">
                <a16:creationId xmlns:a16="http://schemas.microsoft.com/office/drawing/2014/main" id="{03D9A7D8-C0F5-679B-31AB-7E8D38BD3469}"/>
              </a:ext>
            </a:extLst>
          </p:cNvPr>
          <p:cNvSpPr txBox="1"/>
          <p:nvPr/>
        </p:nvSpPr>
        <p:spPr>
          <a:xfrm>
            <a:off x="4995153" y="2070422"/>
            <a:ext cx="3564567" cy="12439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ja-JP" altLang="en-US" sz="1600" b="1" dirty="0">
                <a:uFill>
                  <a:solidFill>
                    <a:srgbClr val="00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過去に</a:t>
            </a:r>
            <a:r>
              <a:rPr lang="en-US" altLang="ja-JP" sz="1600" b="1" dirty="0">
                <a:uFill>
                  <a:solidFill>
                    <a:srgbClr val="00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Zoom</a:t>
            </a:r>
            <a:r>
              <a:rPr lang="ja-JP" altLang="en-US" sz="1600" b="1" dirty="0">
                <a:uFill>
                  <a:solidFill>
                    <a:srgbClr val="00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ミーティングに参加した時、</a:t>
            </a:r>
            <a:r>
              <a:rPr lang="ja-JP" altLang="en-US" sz="1600" b="1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「将来のミーティングのためにこの名前を記憶する」</a:t>
            </a:r>
            <a:r>
              <a:rPr lang="ja-JP" altLang="en-US" sz="1600" b="1" dirty="0">
                <a:uFill>
                  <a:solidFill>
                    <a:srgbClr val="00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にチェックを入れていた方は、</a:t>
            </a:r>
            <a:r>
              <a:rPr lang="ja-JP" altLang="en-US" sz="1600" b="1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その時に使用した</a:t>
            </a:r>
            <a:r>
              <a:rPr lang="ja-JP" altLang="en-US" sz="1600" b="1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「</a:t>
            </a:r>
            <a:r>
              <a:rPr lang="en-US" altLang="ja-JP" sz="1600" b="1" spc="-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Z</a:t>
            </a:r>
            <a:r>
              <a:rPr lang="en-US" altLang="ja-JP" sz="1600" b="1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oo</a:t>
            </a:r>
            <a:r>
              <a:rPr lang="en-US" altLang="ja-JP" sz="1600" b="1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m</a:t>
            </a:r>
            <a:r>
              <a:rPr lang="ja-JP" altLang="en-US" sz="1600" b="1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表示名」が残っています</a:t>
            </a:r>
            <a:r>
              <a:rPr lang="ja-JP" altLang="en-US" sz="1600" b="1" dirty="0"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ので、変更してさい。　</a:t>
            </a:r>
            <a:endParaRPr sz="1600" dirty="0">
              <a:latin typeface="Meiryo UI" panose="020B0604030504040204" pitchFamily="50" charset="-128"/>
              <a:ea typeface="Meiryo UI" panose="020B0604030504040204" pitchFamily="50" charset="-128"/>
              <a:cs typeface="游ゴシック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0">
            <a:extLst>
              <a:ext uri="{FF2B5EF4-FFF2-40B4-BE49-F238E27FC236}">
                <a16:creationId xmlns:a16="http://schemas.microsoft.com/office/drawing/2014/main" id="{E097446D-070F-4A74-1730-21C35FB444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6186" y="178210"/>
            <a:ext cx="658561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pc="-35" dirty="0"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名前の入力（</a:t>
            </a:r>
            <a:r>
              <a:rPr lang="en-US" altLang="ja-JP" spc="-35" dirty="0"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Web</a:t>
            </a:r>
            <a:r>
              <a:rPr lang="ja-JP" altLang="en-US" spc="-35" dirty="0"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から参加）</a:t>
            </a:r>
            <a:endParaRPr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" name="図 5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5C97FA1A-9F10-8038-785A-82C2BA1084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858170"/>
            <a:ext cx="7069411" cy="3019786"/>
          </a:xfrm>
          <a:prstGeom prst="rect">
            <a:avLst/>
          </a:prstGeom>
        </p:spPr>
      </p:pic>
      <p:sp>
        <p:nvSpPr>
          <p:cNvPr id="7" name="object 29">
            <a:extLst>
              <a:ext uri="{FF2B5EF4-FFF2-40B4-BE49-F238E27FC236}">
                <a16:creationId xmlns:a16="http://schemas.microsoft.com/office/drawing/2014/main" id="{41CF406D-0BAD-A0B9-7F47-A640A2E6039C}"/>
              </a:ext>
            </a:extLst>
          </p:cNvPr>
          <p:cNvSpPr txBox="1"/>
          <p:nvPr/>
        </p:nvSpPr>
        <p:spPr>
          <a:xfrm>
            <a:off x="588263" y="1524000"/>
            <a:ext cx="273050" cy="260328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50"/>
              </a:spcBef>
            </a:pPr>
            <a:r>
              <a:rPr sz="1400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1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F9938B6-0C58-8B29-76E0-E564BFC01E27}"/>
              </a:ext>
            </a:extLst>
          </p:cNvPr>
          <p:cNvSpPr txBox="1"/>
          <p:nvPr/>
        </p:nvSpPr>
        <p:spPr>
          <a:xfrm>
            <a:off x="990600" y="1524000"/>
            <a:ext cx="319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Zoom</a:t>
            </a:r>
            <a:r>
              <a:rPr kumimoji="1" lang="ja-JP" altLang="en-US" dirty="0"/>
              <a:t>表示名を入力してください</a:t>
            </a:r>
          </a:p>
        </p:txBody>
      </p:sp>
      <p:sp>
        <p:nvSpPr>
          <p:cNvPr id="9" name="object 14">
            <a:extLst>
              <a:ext uri="{FF2B5EF4-FFF2-40B4-BE49-F238E27FC236}">
                <a16:creationId xmlns:a16="http://schemas.microsoft.com/office/drawing/2014/main" id="{6F0DAE24-7C9A-636C-3754-D9887772C77B}"/>
              </a:ext>
            </a:extLst>
          </p:cNvPr>
          <p:cNvSpPr txBox="1"/>
          <p:nvPr/>
        </p:nvSpPr>
        <p:spPr>
          <a:xfrm>
            <a:off x="5429612" y="1209811"/>
            <a:ext cx="3335835" cy="997709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ja-JP" altLang="en-US" sz="1600" b="1" dirty="0">
                <a:highlight>
                  <a:srgbClr val="FFFF00"/>
                </a:highlight>
                <a:uFill>
                  <a:solidFill>
                    <a:srgbClr val="00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正しい</a:t>
            </a:r>
            <a:r>
              <a:rPr lang="ja-JP" altLang="en-US" sz="1600" b="1" dirty="0">
                <a:solidFill>
                  <a:srgbClr val="FF0000"/>
                </a:solidFill>
                <a:highlight>
                  <a:srgbClr val="FFFF00"/>
                </a:highlight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「</a:t>
            </a:r>
            <a:r>
              <a:rPr lang="en-US" altLang="ja-JP" sz="1600" b="1" spc="-15" dirty="0">
                <a:solidFill>
                  <a:srgbClr val="FF0000"/>
                </a:solidFill>
                <a:highlight>
                  <a:srgbClr val="FFFF00"/>
                </a:highlight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Z</a:t>
            </a:r>
            <a:r>
              <a:rPr lang="en-US" altLang="ja-JP" sz="1600" b="1" dirty="0">
                <a:solidFill>
                  <a:srgbClr val="FF0000"/>
                </a:solidFill>
                <a:highlight>
                  <a:srgbClr val="FFFF00"/>
                </a:highlight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oo</a:t>
            </a:r>
            <a:r>
              <a:rPr lang="en-US" altLang="ja-JP" sz="1600" b="1" spc="-5" dirty="0">
                <a:solidFill>
                  <a:srgbClr val="FF0000"/>
                </a:solidFill>
                <a:highlight>
                  <a:srgbClr val="FFFF00"/>
                </a:highlight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m</a:t>
            </a:r>
            <a:r>
              <a:rPr lang="ja-JP" altLang="en-US" sz="1600" b="1" dirty="0">
                <a:solidFill>
                  <a:srgbClr val="FF0000"/>
                </a:solidFill>
                <a:highlight>
                  <a:srgbClr val="FFFF00"/>
                </a:highlight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表示名」</a:t>
            </a:r>
            <a:r>
              <a:rPr lang="ja-JP" altLang="en-US" sz="1600" b="1" dirty="0">
                <a:highlight>
                  <a:srgbClr val="FFFF00"/>
                </a:highlight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が入力されていない場合、参加者の確認ができず、入室の許可ができませんのでご注意下さい。　</a:t>
            </a:r>
            <a:endParaRPr sz="160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  <a:cs typeface="游ゴシック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18167A-DF81-9E52-4234-DDDFB971264A}"/>
              </a:ext>
            </a:extLst>
          </p:cNvPr>
          <p:cNvSpPr/>
          <p:nvPr/>
        </p:nvSpPr>
        <p:spPr>
          <a:xfrm>
            <a:off x="5395609" y="2989012"/>
            <a:ext cx="2240604" cy="308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11" name="object 20">
            <a:extLst>
              <a:ext uri="{FF2B5EF4-FFF2-40B4-BE49-F238E27FC236}">
                <a16:creationId xmlns:a16="http://schemas.microsoft.com/office/drawing/2014/main" id="{ECA9F685-77AB-2B54-EEB1-D6B03ADCC177}"/>
              </a:ext>
            </a:extLst>
          </p:cNvPr>
          <p:cNvSpPr/>
          <p:nvPr/>
        </p:nvSpPr>
        <p:spPr>
          <a:xfrm rot="15424341">
            <a:off x="7712549" y="3795776"/>
            <a:ext cx="201894" cy="24991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D9F3AA4-F672-8E09-9425-2AFEC4F1C29E}"/>
              </a:ext>
            </a:extLst>
          </p:cNvPr>
          <p:cNvSpPr/>
          <p:nvPr/>
        </p:nvSpPr>
        <p:spPr>
          <a:xfrm>
            <a:off x="5411778" y="3920734"/>
            <a:ext cx="2195251" cy="35577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13" name="object 14">
            <a:extLst>
              <a:ext uri="{FF2B5EF4-FFF2-40B4-BE49-F238E27FC236}">
                <a16:creationId xmlns:a16="http://schemas.microsoft.com/office/drawing/2014/main" id="{5BF170BD-4EE1-3380-7CC2-CC67E3376E8D}"/>
              </a:ext>
            </a:extLst>
          </p:cNvPr>
          <p:cNvSpPr txBox="1"/>
          <p:nvPr/>
        </p:nvSpPr>
        <p:spPr>
          <a:xfrm>
            <a:off x="3886200" y="5046130"/>
            <a:ext cx="3564567" cy="12439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ja-JP" altLang="en-US" sz="1600" b="1" dirty="0">
                <a:uFill>
                  <a:solidFill>
                    <a:srgbClr val="00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過去に</a:t>
            </a:r>
            <a:r>
              <a:rPr lang="en-US" altLang="ja-JP" sz="1600" b="1" dirty="0">
                <a:uFill>
                  <a:solidFill>
                    <a:srgbClr val="00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Zoom</a:t>
            </a:r>
            <a:r>
              <a:rPr lang="ja-JP" altLang="en-US" sz="1600" b="1" dirty="0">
                <a:uFill>
                  <a:solidFill>
                    <a:srgbClr val="00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ミーティングに参加した時、</a:t>
            </a:r>
            <a:r>
              <a:rPr lang="ja-JP" altLang="en-US" sz="1600" b="1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「将来のミーティングのためにこの名前を記憶する」</a:t>
            </a:r>
            <a:r>
              <a:rPr lang="ja-JP" altLang="en-US" sz="1600" b="1" dirty="0">
                <a:uFill>
                  <a:solidFill>
                    <a:srgbClr val="00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にチェックを入れていた方は、</a:t>
            </a:r>
            <a:r>
              <a:rPr lang="ja-JP" altLang="en-US" sz="1600" b="1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その時に使用した</a:t>
            </a:r>
            <a:r>
              <a:rPr lang="ja-JP" altLang="en-US" sz="1600" b="1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「</a:t>
            </a:r>
            <a:r>
              <a:rPr lang="en-US" altLang="ja-JP" sz="1600" b="1" spc="-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Z</a:t>
            </a:r>
            <a:r>
              <a:rPr lang="en-US" altLang="ja-JP" sz="1600" b="1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oo</a:t>
            </a:r>
            <a:r>
              <a:rPr lang="en-US" altLang="ja-JP" sz="1600" b="1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m</a:t>
            </a:r>
            <a:r>
              <a:rPr lang="ja-JP" altLang="en-US" sz="1600" b="1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表示名」が残っています</a:t>
            </a:r>
            <a:r>
              <a:rPr lang="ja-JP" altLang="en-US" sz="1600" b="1" dirty="0"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ので、変更してさい。　</a:t>
            </a:r>
            <a:endParaRPr sz="1600" dirty="0">
              <a:latin typeface="Meiryo UI" panose="020B0604030504040204" pitchFamily="50" charset="-128"/>
              <a:ea typeface="Meiryo UI" panose="020B0604030504040204" pitchFamily="50" charset="-128"/>
              <a:cs typeface="游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166962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2823F851-F71C-A621-6229-ACD2B2DB24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780" y="5031760"/>
            <a:ext cx="2629041" cy="133314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6186" y="178210"/>
            <a:ext cx="6052213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研究会</a:t>
            </a:r>
            <a:r>
              <a:rPr lang="ja-JP" altLang="en-US" spc="-35" dirty="0"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参加中の基本的な操作方法</a:t>
            </a:r>
            <a:endParaRPr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B2DBD3E-50AC-4DD7-9203-0193AD2989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359" y="1751256"/>
            <a:ext cx="3068152" cy="1830144"/>
          </a:xfrm>
          <a:prstGeom prst="rect">
            <a:avLst/>
          </a:prstGeom>
        </p:spPr>
      </p:pic>
      <p:sp>
        <p:nvSpPr>
          <p:cNvPr id="6" name="object 29">
            <a:extLst>
              <a:ext uri="{FF2B5EF4-FFF2-40B4-BE49-F238E27FC236}">
                <a16:creationId xmlns:a16="http://schemas.microsoft.com/office/drawing/2014/main" id="{F77DBCB1-E8F7-4F89-A7F2-323A1A38BD9B}"/>
              </a:ext>
            </a:extLst>
          </p:cNvPr>
          <p:cNvSpPr txBox="1"/>
          <p:nvPr/>
        </p:nvSpPr>
        <p:spPr>
          <a:xfrm>
            <a:off x="121197" y="1285231"/>
            <a:ext cx="273050" cy="260328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50"/>
              </a:spcBef>
            </a:pPr>
            <a:r>
              <a:rPr sz="1400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1</a:t>
            </a:r>
          </a:p>
        </p:txBody>
      </p:sp>
      <p:sp>
        <p:nvSpPr>
          <p:cNvPr id="7" name="object 18">
            <a:extLst>
              <a:ext uri="{FF2B5EF4-FFF2-40B4-BE49-F238E27FC236}">
                <a16:creationId xmlns:a16="http://schemas.microsoft.com/office/drawing/2014/main" id="{34E14A63-4446-47A7-BA87-C62101ABC611}"/>
              </a:ext>
            </a:extLst>
          </p:cNvPr>
          <p:cNvSpPr txBox="1"/>
          <p:nvPr/>
        </p:nvSpPr>
        <p:spPr>
          <a:xfrm>
            <a:off x="447760" y="1327820"/>
            <a:ext cx="2810751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1200" spc="-5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会議室に入室したら、「コンピュータオーディオに参加する」　をクリックします。</a:t>
            </a:r>
            <a:endParaRPr sz="1200" dirty="0">
              <a:latin typeface="Meiryo UI" panose="020B0604030504040204" pitchFamily="50" charset="-128"/>
              <a:ea typeface="Meiryo UI" panose="020B0604030504040204" pitchFamily="50" charset="-128"/>
              <a:cs typeface="Yu Gothic UI"/>
            </a:endParaRPr>
          </a:p>
        </p:txBody>
      </p:sp>
      <p:sp>
        <p:nvSpPr>
          <p:cNvPr id="8" name="object 23">
            <a:extLst>
              <a:ext uri="{FF2B5EF4-FFF2-40B4-BE49-F238E27FC236}">
                <a16:creationId xmlns:a16="http://schemas.microsoft.com/office/drawing/2014/main" id="{598E4943-2EA5-416C-AEF0-56BE4DD477C7}"/>
              </a:ext>
            </a:extLst>
          </p:cNvPr>
          <p:cNvSpPr txBox="1"/>
          <p:nvPr/>
        </p:nvSpPr>
        <p:spPr>
          <a:xfrm>
            <a:off x="3581400" y="3951590"/>
            <a:ext cx="274320" cy="260969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55"/>
              </a:spcBef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4</a:t>
            </a:r>
            <a:endParaRPr sz="1400" dirty="0">
              <a:latin typeface="Meiryo UI" panose="020B0604030504040204" pitchFamily="50" charset="-128"/>
              <a:ea typeface="Meiryo UI" panose="020B0604030504040204" pitchFamily="50" charset="-128"/>
              <a:cs typeface="Yu Gothic UI"/>
            </a:endParaRPr>
          </a:p>
        </p:txBody>
      </p:sp>
      <p:sp>
        <p:nvSpPr>
          <p:cNvPr id="9" name="object 18">
            <a:extLst>
              <a:ext uri="{FF2B5EF4-FFF2-40B4-BE49-F238E27FC236}">
                <a16:creationId xmlns:a16="http://schemas.microsoft.com/office/drawing/2014/main" id="{DB66DF20-3C7E-44F4-9E71-585EBFCC1D5F}"/>
              </a:ext>
            </a:extLst>
          </p:cNvPr>
          <p:cNvSpPr txBox="1"/>
          <p:nvPr/>
        </p:nvSpPr>
        <p:spPr>
          <a:xfrm>
            <a:off x="3903903" y="3985952"/>
            <a:ext cx="2736052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1200" spc="-5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初期状態では画面左の「マイク」と「ビデオ」がオフになっています。</a:t>
            </a:r>
            <a:r>
              <a:rPr lang="ja-JP" altLang="en-US" sz="1200" spc="-5" dirty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発表・発言する時のみ、ミュート解除</a:t>
            </a:r>
            <a:r>
              <a:rPr lang="ja-JP" altLang="en-US" sz="1200" spc="-5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、ビデオの開始（顔を映す場合）をクリックして下さい。</a:t>
            </a:r>
            <a:endParaRPr sz="1200" dirty="0">
              <a:latin typeface="Meiryo UI" panose="020B0604030504040204" pitchFamily="50" charset="-128"/>
              <a:ea typeface="Meiryo UI" panose="020B0604030504040204" pitchFamily="50" charset="-128"/>
              <a:cs typeface="Yu Gothic UI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CD0A06B3-79F0-4D3E-A10E-0FD7D53DBA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0037" y="5125107"/>
            <a:ext cx="1828800" cy="923925"/>
          </a:xfrm>
          <a:prstGeom prst="rect">
            <a:avLst/>
          </a:prstGeom>
        </p:spPr>
      </p:pic>
      <p:sp>
        <p:nvSpPr>
          <p:cNvPr id="11" name="object 23">
            <a:extLst>
              <a:ext uri="{FF2B5EF4-FFF2-40B4-BE49-F238E27FC236}">
                <a16:creationId xmlns:a16="http://schemas.microsoft.com/office/drawing/2014/main" id="{BE48A9C5-A450-4F99-89F0-9FCEE7B356A7}"/>
              </a:ext>
            </a:extLst>
          </p:cNvPr>
          <p:cNvSpPr txBox="1"/>
          <p:nvPr/>
        </p:nvSpPr>
        <p:spPr>
          <a:xfrm>
            <a:off x="125256" y="3951590"/>
            <a:ext cx="264929" cy="260969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55"/>
              </a:spcBef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3</a:t>
            </a:r>
            <a:endParaRPr sz="1400" dirty="0">
              <a:latin typeface="Meiryo UI" panose="020B0604030504040204" pitchFamily="50" charset="-128"/>
              <a:ea typeface="Meiryo UI" panose="020B0604030504040204" pitchFamily="50" charset="-128"/>
              <a:cs typeface="Yu Gothic UI"/>
            </a:endParaRPr>
          </a:p>
        </p:txBody>
      </p:sp>
      <p:sp>
        <p:nvSpPr>
          <p:cNvPr id="12" name="object 18">
            <a:extLst>
              <a:ext uri="{FF2B5EF4-FFF2-40B4-BE49-F238E27FC236}">
                <a16:creationId xmlns:a16="http://schemas.microsoft.com/office/drawing/2014/main" id="{A68167F0-B0C4-4251-97F6-7CBE47AE2157}"/>
              </a:ext>
            </a:extLst>
          </p:cNvPr>
          <p:cNvSpPr txBox="1"/>
          <p:nvPr/>
        </p:nvSpPr>
        <p:spPr>
          <a:xfrm>
            <a:off x="447760" y="3985952"/>
            <a:ext cx="227300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1200" spc="-5" dirty="0"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質問・コメントする際</a:t>
            </a:r>
            <a:r>
              <a:rPr lang="ja-JP" altLang="en-US" sz="1200" spc="-5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には、 画面右下の「リアクション」をクリックし、「挙手」をクリックして下さい。</a:t>
            </a:r>
            <a:endParaRPr sz="1200" dirty="0">
              <a:latin typeface="Meiryo UI" panose="020B0604030504040204" pitchFamily="50" charset="-128"/>
              <a:ea typeface="Meiryo UI" panose="020B0604030504040204" pitchFamily="50" charset="-128"/>
              <a:cs typeface="Yu Gothic UI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D7CB9D1-360F-4F5B-A367-BFC5E96251A2}"/>
              </a:ext>
            </a:extLst>
          </p:cNvPr>
          <p:cNvSpPr/>
          <p:nvPr/>
        </p:nvSpPr>
        <p:spPr>
          <a:xfrm>
            <a:off x="422360" y="5560278"/>
            <a:ext cx="2298401" cy="27610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24DC743-6CF0-42DA-B684-77C3D8A0AB1D}"/>
              </a:ext>
            </a:extLst>
          </p:cNvPr>
          <p:cNvSpPr/>
          <p:nvPr/>
        </p:nvSpPr>
        <p:spPr>
          <a:xfrm>
            <a:off x="1234992" y="5879730"/>
            <a:ext cx="621638" cy="3623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1B31C49-550E-4CEF-9F42-047AB617F589}"/>
              </a:ext>
            </a:extLst>
          </p:cNvPr>
          <p:cNvSpPr/>
          <p:nvPr/>
        </p:nvSpPr>
        <p:spPr>
          <a:xfrm>
            <a:off x="4144663" y="5547144"/>
            <a:ext cx="917308" cy="5018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608BAF6F-140D-4D96-BDF7-A1305F05356A}"/>
              </a:ext>
            </a:extLst>
          </p:cNvPr>
          <p:cNvSpPr/>
          <p:nvPr/>
        </p:nvSpPr>
        <p:spPr>
          <a:xfrm>
            <a:off x="5138171" y="5547144"/>
            <a:ext cx="917308" cy="5018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6E9D1023-7723-476F-BBA2-57DF66C085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99864" y="1989142"/>
            <a:ext cx="2043736" cy="1611961"/>
          </a:xfrm>
          <a:prstGeom prst="rect">
            <a:avLst/>
          </a:prstGeom>
        </p:spPr>
      </p:pic>
      <p:sp>
        <p:nvSpPr>
          <p:cNvPr id="21" name="object 23">
            <a:extLst>
              <a:ext uri="{FF2B5EF4-FFF2-40B4-BE49-F238E27FC236}">
                <a16:creationId xmlns:a16="http://schemas.microsoft.com/office/drawing/2014/main" id="{F1FB5D3D-95FC-4852-BAE3-53494555AFD6}"/>
              </a:ext>
            </a:extLst>
          </p:cNvPr>
          <p:cNvSpPr txBox="1"/>
          <p:nvPr/>
        </p:nvSpPr>
        <p:spPr>
          <a:xfrm>
            <a:off x="3586095" y="1285231"/>
            <a:ext cx="264929" cy="260969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55"/>
              </a:spcBef>
            </a:pPr>
            <a:r>
              <a:rPr sz="1400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2</a:t>
            </a:r>
          </a:p>
        </p:txBody>
      </p:sp>
      <p:sp>
        <p:nvSpPr>
          <p:cNvPr id="22" name="object 18">
            <a:extLst>
              <a:ext uri="{FF2B5EF4-FFF2-40B4-BE49-F238E27FC236}">
                <a16:creationId xmlns:a16="http://schemas.microsoft.com/office/drawing/2014/main" id="{FD34987A-938D-462E-9360-21DBB347477A}"/>
              </a:ext>
            </a:extLst>
          </p:cNvPr>
          <p:cNvSpPr txBox="1"/>
          <p:nvPr/>
        </p:nvSpPr>
        <p:spPr>
          <a:xfrm>
            <a:off x="3899864" y="1322140"/>
            <a:ext cx="227300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1200" spc="-5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背景を設定する際には、 画面左下の「ビデオの開始」をクリック後、「背景を選択」をクリックして下さい。</a:t>
            </a:r>
            <a:endParaRPr sz="1200" dirty="0">
              <a:latin typeface="Meiryo UI" panose="020B0604030504040204" pitchFamily="50" charset="-128"/>
              <a:ea typeface="Meiryo UI" panose="020B0604030504040204" pitchFamily="50" charset="-128"/>
              <a:cs typeface="Yu Gothic UI"/>
            </a:endParaRPr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ECC0231A-A9FA-48EA-B2AA-D512F1967FE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53200" y="1989142"/>
            <a:ext cx="1981200" cy="1648934"/>
          </a:xfrm>
          <a:prstGeom prst="rect">
            <a:avLst/>
          </a:prstGeom>
        </p:spPr>
      </p:pic>
      <p:sp>
        <p:nvSpPr>
          <p:cNvPr id="24" name="object 7">
            <a:extLst>
              <a:ext uri="{FF2B5EF4-FFF2-40B4-BE49-F238E27FC236}">
                <a16:creationId xmlns:a16="http://schemas.microsoft.com/office/drawing/2014/main" id="{4A7B498F-8069-4829-8FFE-FB5B722DC74D}"/>
              </a:ext>
            </a:extLst>
          </p:cNvPr>
          <p:cNvSpPr/>
          <p:nvPr/>
        </p:nvSpPr>
        <p:spPr>
          <a:xfrm>
            <a:off x="6127451" y="2666328"/>
            <a:ext cx="286036" cy="381508"/>
          </a:xfrm>
          <a:custGeom>
            <a:avLst/>
            <a:gdLst/>
            <a:ahLst/>
            <a:cxnLst/>
            <a:rect l="l" t="t" r="r" b="b"/>
            <a:pathLst>
              <a:path w="469900" h="561339">
                <a:moveTo>
                  <a:pt x="0" y="140208"/>
                </a:moveTo>
                <a:lnTo>
                  <a:pt x="234696" y="140208"/>
                </a:lnTo>
                <a:lnTo>
                  <a:pt x="234696" y="0"/>
                </a:lnTo>
                <a:lnTo>
                  <a:pt x="469392" y="280416"/>
                </a:lnTo>
                <a:lnTo>
                  <a:pt x="234696" y="560832"/>
                </a:lnTo>
                <a:lnTo>
                  <a:pt x="234696" y="420624"/>
                </a:lnTo>
                <a:lnTo>
                  <a:pt x="0" y="420624"/>
                </a:lnTo>
                <a:lnTo>
                  <a:pt x="0" y="140208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C0D0456B-4C4F-420C-8C01-4B6A45C15095}"/>
              </a:ext>
            </a:extLst>
          </p:cNvPr>
          <p:cNvSpPr/>
          <p:nvPr/>
        </p:nvSpPr>
        <p:spPr>
          <a:xfrm>
            <a:off x="3806602" y="3155242"/>
            <a:ext cx="917308" cy="5018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456A446E-E65C-46D4-90E6-59C933865DC4}"/>
              </a:ext>
            </a:extLst>
          </p:cNvPr>
          <p:cNvSpPr/>
          <p:nvPr/>
        </p:nvSpPr>
        <p:spPr>
          <a:xfrm>
            <a:off x="4489355" y="2461857"/>
            <a:ext cx="1454245" cy="27610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28" name="object 18">
            <a:extLst>
              <a:ext uri="{FF2B5EF4-FFF2-40B4-BE49-F238E27FC236}">
                <a16:creationId xmlns:a16="http://schemas.microsoft.com/office/drawing/2014/main" id="{DBD9DA86-A03B-4884-93EC-BCF00220708A}"/>
              </a:ext>
            </a:extLst>
          </p:cNvPr>
          <p:cNvSpPr txBox="1"/>
          <p:nvPr/>
        </p:nvSpPr>
        <p:spPr>
          <a:xfrm>
            <a:off x="6584951" y="1733515"/>
            <a:ext cx="194945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1200" spc="-5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お好みの背景を設定します。</a:t>
            </a:r>
            <a:endParaRPr sz="1200" dirty="0">
              <a:latin typeface="Meiryo UI" panose="020B0604030504040204" pitchFamily="50" charset="-128"/>
              <a:ea typeface="Meiryo UI" panose="020B0604030504040204" pitchFamily="50" charset="-128"/>
              <a:cs typeface="Yu Gothic UI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DC2C1B99-9F02-47D9-A2DB-07EBA8FBEC7E}"/>
              </a:ext>
            </a:extLst>
          </p:cNvPr>
          <p:cNvSpPr/>
          <p:nvPr/>
        </p:nvSpPr>
        <p:spPr>
          <a:xfrm>
            <a:off x="1413697" y="2121991"/>
            <a:ext cx="719903" cy="1834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924668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携帯電話の画面のスクリーンショット&#10;&#10;自動的に生成された説明">
            <a:extLst>
              <a:ext uri="{FF2B5EF4-FFF2-40B4-BE49-F238E27FC236}">
                <a16:creationId xmlns:a16="http://schemas.microsoft.com/office/drawing/2014/main" id="{D30287D5-D266-3E45-DF37-A8D5DA9931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451"/>
          <a:stretch/>
        </p:blipFill>
        <p:spPr>
          <a:xfrm>
            <a:off x="533401" y="3480243"/>
            <a:ext cx="5667868" cy="2480517"/>
          </a:xfrm>
          <a:prstGeom prst="rect">
            <a:avLst/>
          </a:prstGeom>
        </p:spPr>
      </p:pic>
      <p:pic>
        <p:nvPicPr>
          <p:cNvPr id="2" name="図 1" descr="画面の領域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1" y="1219201"/>
            <a:ext cx="2895600" cy="918298"/>
          </a:xfrm>
          <a:prstGeom prst="rect">
            <a:avLst/>
          </a:prstGeom>
        </p:spPr>
      </p:pic>
      <p:sp>
        <p:nvSpPr>
          <p:cNvPr id="6" name="object 2">
            <a:extLst>
              <a:ext uri="{FF2B5EF4-FFF2-40B4-BE49-F238E27FC236}">
                <a16:creationId xmlns:a16="http://schemas.microsoft.com/office/drawing/2014/main" id="{2529517D-7A50-40D1-83AD-C6DB3F54CF81}"/>
              </a:ext>
            </a:extLst>
          </p:cNvPr>
          <p:cNvSpPr txBox="1">
            <a:spLocks/>
          </p:cNvSpPr>
          <p:nvPr/>
        </p:nvSpPr>
        <p:spPr>
          <a:xfrm>
            <a:off x="196186" y="178210"/>
            <a:ext cx="6052213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kumimoji="0" lang="en-US" altLang="ja-JP" sz="2400" b="1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0" lang="ja-JP" altLang="en-US" sz="2400" b="1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）オーディオがうまく機能しなかったら・・・</a:t>
            </a:r>
          </a:p>
        </p:txBody>
      </p:sp>
      <p:sp>
        <p:nvSpPr>
          <p:cNvPr id="8" name="object 29">
            <a:extLst>
              <a:ext uri="{FF2B5EF4-FFF2-40B4-BE49-F238E27FC236}">
                <a16:creationId xmlns:a16="http://schemas.microsoft.com/office/drawing/2014/main" id="{30305E73-F2BC-4F0C-932E-42F349103E37}"/>
              </a:ext>
            </a:extLst>
          </p:cNvPr>
          <p:cNvSpPr txBox="1"/>
          <p:nvPr/>
        </p:nvSpPr>
        <p:spPr>
          <a:xfrm>
            <a:off x="121197" y="1285231"/>
            <a:ext cx="273050" cy="260328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50"/>
              </a:spcBef>
            </a:pPr>
            <a:r>
              <a:rPr sz="1400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1</a:t>
            </a:r>
          </a:p>
        </p:txBody>
      </p:sp>
      <p:sp>
        <p:nvSpPr>
          <p:cNvPr id="9" name="object 29">
            <a:extLst>
              <a:ext uri="{FF2B5EF4-FFF2-40B4-BE49-F238E27FC236}">
                <a16:creationId xmlns:a16="http://schemas.microsoft.com/office/drawing/2014/main" id="{EC7143B0-208A-4077-8796-C1BFC48CD070}"/>
              </a:ext>
            </a:extLst>
          </p:cNvPr>
          <p:cNvSpPr txBox="1"/>
          <p:nvPr/>
        </p:nvSpPr>
        <p:spPr>
          <a:xfrm>
            <a:off x="121197" y="3142854"/>
            <a:ext cx="273050" cy="260328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50"/>
              </a:spcBef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2</a:t>
            </a:r>
            <a:endParaRPr sz="1400" dirty="0">
              <a:latin typeface="Meiryo UI" panose="020B0604030504040204" pitchFamily="50" charset="-128"/>
              <a:ea typeface="Meiryo UI" panose="020B0604030504040204" pitchFamily="50" charset="-128"/>
              <a:cs typeface="Yu Gothic UI"/>
            </a:endParaRPr>
          </a:p>
        </p:txBody>
      </p:sp>
      <p:sp>
        <p:nvSpPr>
          <p:cNvPr id="11" name="object 18">
            <a:extLst>
              <a:ext uri="{FF2B5EF4-FFF2-40B4-BE49-F238E27FC236}">
                <a16:creationId xmlns:a16="http://schemas.microsoft.com/office/drawing/2014/main" id="{491A94BF-5062-4A78-BB92-7EB20559A281}"/>
              </a:ext>
            </a:extLst>
          </p:cNvPr>
          <p:cNvSpPr txBox="1"/>
          <p:nvPr/>
        </p:nvSpPr>
        <p:spPr>
          <a:xfrm>
            <a:off x="6536006" y="4131895"/>
            <a:ext cx="2273001" cy="7643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設定＞オーディオ　から、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Yu Gothic UI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[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スピーカー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]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と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[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マイク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]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Yu Gothic UI"/>
              </a:rPr>
              <a:t>について、お使いのヘッドフォンとマイクを選択してください。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Yu Gothic UI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72B20F5-CD31-4812-97FF-9F4C1BDBC820}"/>
              </a:ext>
            </a:extLst>
          </p:cNvPr>
          <p:cNvSpPr/>
          <p:nvPr/>
        </p:nvSpPr>
        <p:spPr>
          <a:xfrm>
            <a:off x="2600654" y="1634509"/>
            <a:ext cx="621638" cy="5931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702D3DA-8A68-431D-97D8-FFC68FAAAF9A}"/>
              </a:ext>
            </a:extLst>
          </p:cNvPr>
          <p:cNvSpPr/>
          <p:nvPr/>
        </p:nvSpPr>
        <p:spPr>
          <a:xfrm>
            <a:off x="685800" y="4131895"/>
            <a:ext cx="1295400" cy="28770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C1E6DFB-8AB8-4491-8AD2-CFF8237F3DCF}"/>
              </a:ext>
            </a:extLst>
          </p:cNvPr>
          <p:cNvSpPr/>
          <p:nvPr/>
        </p:nvSpPr>
        <p:spPr>
          <a:xfrm>
            <a:off x="3588894" y="3869831"/>
            <a:ext cx="2612375" cy="28770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B51438C-7E12-503F-2738-6729D742D137}"/>
              </a:ext>
            </a:extLst>
          </p:cNvPr>
          <p:cNvSpPr/>
          <p:nvPr/>
        </p:nvSpPr>
        <p:spPr>
          <a:xfrm>
            <a:off x="3367335" y="4657903"/>
            <a:ext cx="2612375" cy="28770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4046978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6187" y="178210"/>
            <a:ext cx="53174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spc="-35" dirty="0"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Z</a:t>
            </a:r>
            <a:r>
              <a:rPr spc="5" dirty="0"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oom</a:t>
            </a:r>
            <a:r>
              <a:rPr dirty="0">
                <a:latin typeface="Meiryo UI" panose="020B0604030504040204" pitchFamily="50" charset="-128"/>
                <a:ea typeface="Meiryo UI" panose="020B0604030504040204" pitchFamily="50" charset="-128"/>
              </a:rPr>
              <a:t>アプリのアンインストール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505" y="2053035"/>
            <a:ext cx="6121400" cy="151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【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農研機構職員のみ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】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游ゴシック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会議</a:t>
            </a:r>
            <a:r>
              <a:rPr sz="2400" dirty="0" err="1"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修了後は</a:t>
            </a:r>
            <a:r>
              <a:rPr sz="2400" spc="-5" dirty="0" err="1"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PC</a:t>
            </a:r>
            <a:r>
              <a:rPr sz="2400" dirty="0" err="1"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から</a:t>
            </a:r>
            <a:r>
              <a:rPr sz="2400" spc="-15" dirty="0" err="1"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Zoom</a:t>
            </a:r>
            <a:r>
              <a:rPr sz="2400" dirty="0" err="1"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アプリを</a:t>
            </a:r>
            <a:endParaRPr sz="2400" dirty="0">
              <a:latin typeface="Meiryo UI" panose="020B0604030504040204" pitchFamily="50" charset="-128"/>
              <a:ea typeface="Meiryo UI" panose="020B0604030504040204" pitchFamily="50" charset="-128"/>
              <a:cs typeface="游ゴシック"/>
            </a:endParaRPr>
          </a:p>
          <a:p>
            <a:pPr marL="2451100">
              <a:lnSpc>
                <a:spcPct val="100000"/>
              </a:lnSpc>
            </a:pPr>
            <a:r>
              <a:rPr sz="2400" dirty="0">
                <a:latin typeface="Meiryo UI" panose="020B0604030504040204" pitchFamily="50" charset="-128"/>
                <a:ea typeface="Meiryo UI" panose="020B0604030504040204" pitchFamily="50" charset="-128"/>
                <a:cs typeface="游ゴシック"/>
              </a:rPr>
              <a:t>アンインストールします。</a:t>
            </a:r>
          </a:p>
        </p:txBody>
      </p:sp>
      <p:sp>
        <p:nvSpPr>
          <p:cNvPr id="4" name="object 4"/>
          <p:cNvSpPr/>
          <p:nvPr/>
        </p:nvSpPr>
        <p:spPr>
          <a:xfrm>
            <a:off x="6894576" y="4489703"/>
            <a:ext cx="1470659" cy="1548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707</TotalTime>
  <Words>631</Words>
  <Application>Microsoft Office PowerPoint</Application>
  <PresentationFormat>画面に合わせる (4:3)</PresentationFormat>
  <Paragraphs>62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Meiryo UI</vt:lpstr>
      <vt:lpstr>メイリオ</vt:lpstr>
      <vt:lpstr>游ゴシック</vt:lpstr>
      <vt:lpstr>Arial</vt:lpstr>
      <vt:lpstr>Calibri</vt:lpstr>
      <vt:lpstr>Office Theme</vt:lpstr>
      <vt:lpstr>PowerPoint プレゼンテーション</vt:lpstr>
      <vt:lpstr>1）表示名の変更（Zoomアカウントをお持ちの方） 　Zoomアカウント登録をしていない方は次のページにお進み下さい。</vt:lpstr>
      <vt:lpstr>2）会議参加に必要な情報</vt:lpstr>
      <vt:lpstr>3）名前の入力（Zoomアプリから参加）</vt:lpstr>
      <vt:lpstr>4）名前の入力（Webから参加）</vt:lpstr>
      <vt:lpstr>5）研究会参加中の基本的な操作方法</vt:lpstr>
      <vt:lpstr>PowerPoint プレゼンテーション</vt:lpstr>
      <vt:lpstr>7）Zoomアプリのアンインストール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農研機構本部広報課</dc:creator>
  <cp:lastModifiedBy>AA</cp:lastModifiedBy>
  <cp:revision>55</cp:revision>
  <cp:lastPrinted>2022-01-18T06:45:15Z</cp:lastPrinted>
  <dcterms:created xsi:type="dcterms:W3CDTF">2022-01-05T04:39:34Z</dcterms:created>
  <dcterms:modified xsi:type="dcterms:W3CDTF">2024-01-23T06:24:22Z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2021-09-09T00:00:00Z</vt:filetime>
  </property>
  <property fmtid="{D5CDD505-2E9C-101B-9397-08002B2CF9AE}" pid="3" name="Creator">
    <vt:lpwstr>PowerPoint 用 Acrobat PDFMaker 21</vt:lpwstr>
  </property>
  <property fmtid="{D5CDD505-2E9C-101B-9397-08002B2CF9AE}" pid="4" name="LastSaved">
    <vt:filetime>2022-01-05T00:00:00Z</vt:filetime>
  </property>
</Properties>
</file>