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F57950-8F92-4521-B373-3EEC30BBF9C9}" v="7" dt="2022-12-15T11:53:55.4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180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50A4CB2-7AE8-40C1-AEB9-7FFDB53616E2}" type="datetimeFigureOut">
              <a:rPr kumimoji="1" lang="ja-JP" altLang="en-US" smtClean="0"/>
              <a:t>2022/12/26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8A935-5EA3-4FC8-9547-1355C82341A9}" type="slidenum">
              <a:rPr kumimoji="1" lang="ja-JP" altLang="en-US" smtClean="0"/>
              <a:t>‹#›</a:t>
            </a:fld>
            <a:endParaRPr kumimoji="1" lang="ja-JP" altLang="en-US"/>
          </a:p>
        </p:txBody>
      </p:sp>
    </p:spTree>
    <p:extLst>
      <p:ext uri="{BB962C8B-B14F-4D97-AF65-F5344CB8AC3E}">
        <p14:creationId xmlns:p14="http://schemas.microsoft.com/office/powerpoint/2010/main" val="4248798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0A4CB2-7AE8-40C1-AEB9-7FFDB53616E2}" type="datetimeFigureOut">
              <a:rPr kumimoji="1" lang="ja-JP" altLang="en-US" smtClean="0"/>
              <a:t>2022/12/26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8A935-5EA3-4FC8-9547-1355C82341A9}" type="slidenum">
              <a:rPr kumimoji="1" lang="ja-JP" altLang="en-US" smtClean="0"/>
              <a:t>‹#›</a:t>
            </a:fld>
            <a:endParaRPr kumimoji="1" lang="ja-JP" altLang="en-US"/>
          </a:p>
        </p:txBody>
      </p:sp>
    </p:spTree>
    <p:extLst>
      <p:ext uri="{BB962C8B-B14F-4D97-AF65-F5344CB8AC3E}">
        <p14:creationId xmlns:p14="http://schemas.microsoft.com/office/powerpoint/2010/main" val="2977562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0A4CB2-7AE8-40C1-AEB9-7FFDB53616E2}" type="datetimeFigureOut">
              <a:rPr kumimoji="1" lang="ja-JP" altLang="en-US" smtClean="0"/>
              <a:t>2022/12/26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8A935-5EA3-4FC8-9547-1355C82341A9}" type="slidenum">
              <a:rPr kumimoji="1" lang="ja-JP" altLang="en-US" smtClean="0"/>
              <a:t>‹#›</a:t>
            </a:fld>
            <a:endParaRPr kumimoji="1" lang="ja-JP" altLang="en-US"/>
          </a:p>
        </p:txBody>
      </p:sp>
    </p:spTree>
    <p:extLst>
      <p:ext uri="{BB962C8B-B14F-4D97-AF65-F5344CB8AC3E}">
        <p14:creationId xmlns:p14="http://schemas.microsoft.com/office/powerpoint/2010/main" val="85246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0A4CB2-7AE8-40C1-AEB9-7FFDB53616E2}" type="datetimeFigureOut">
              <a:rPr kumimoji="1" lang="ja-JP" altLang="en-US" smtClean="0"/>
              <a:t>2022/12/26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8A935-5EA3-4FC8-9547-1355C82341A9}" type="slidenum">
              <a:rPr kumimoji="1" lang="ja-JP" altLang="en-US" smtClean="0"/>
              <a:t>‹#›</a:t>
            </a:fld>
            <a:endParaRPr kumimoji="1" lang="ja-JP" altLang="en-US"/>
          </a:p>
        </p:txBody>
      </p:sp>
    </p:spTree>
    <p:extLst>
      <p:ext uri="{BB962C8B-B14F-4D97-AF65-F5344CB8AC3E}">
        <p14:creationId xmlns:p14="http://schemas.microsoft.com/office/powerpoint/2010/main" val="99533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50A4CB2-7AE8-40C1-AEB9-7FFDB53616E2}" type="datetimeFigureOut">
              <a:rPr kumimoji="1" lang="ja-JP" altLang="en-US" smtClean="0"/>
              <a:t>2022/12/26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A8A935-5EA3-4FC8-9547-1355C82341A9}" type="slidenum">
              <a:rPr kumimoji="1" lang="ja-JP" altLang="en-US" smtClean="0"/>
              <a:t>‹#›</a:t>
            </a:fld>
            <a:endParaRPr kumimoji="1" lang="ja-JP" altLang="en-US"/>
          </a:p>
        </p:txBody>
      </p:sp>
    </p:spTree>
    <p:extLst>
      <p:ext uri="{BB962C8B-B14F-4D97-AF65-F5344CB8AC3E}">
        <p14:creationId xmlns:p14="http://schemas.microsoft.com/office/powerpoint/2010/main" val="4260730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0A4CB2-7AE8-40C1-AEB9-7FFDB53616E2}" type="datetimeFigureOut">
              <a:rPr kumimoji="1" lang="ja-JP" altLang="en-US" smtClean="0"/>
              <a:t>2022/12/26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A8A935-5EA3-4FC8-9547-1355C82341A9}" type="slidenum">
              <a:rPr kumimoji="1" lang="ja-JP" altLang="en-US" smtClean="0"/>
              <a:t>‹#›</a:t>
            </a:fld>
            <a:endParaRPr kumimoji="1" lang="ja-JP" altLang="en-US"/>
          </a:p>
        </p:txBody>
      </p:sp>
    </p:spTree>
    <p:extLst>
      <p:ext uri="{BB962C8B-B14F-4D97-AF65-F5344CB8AC3E}">
        <p14:creationId xmlns:p14="http://schemas.microsoft.com/office/powerpoint/2010/main" val="2854954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0A4CB2-7AE8-40C1-AEB9-7FFDB53616E2}" type="datetimeFigureOut">
              <a:rPr kumimoji="1" lang="ja-JP" altLang="en-US" smtClean="0"/>
              <a:t>2022/12/26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A8A935-5EA3-4FC8-9547-1355C82341A9}" type="slidenum">
              <a:rPr kumimoji="1" lang="ja-JP" altLang="en-US" smtClean="0"/>
              <a:t>‹#›</a:t>
            </a:fld>
            <a:endParaRPr kumimoji="1" lang="ja-JP" altLang="en-US"/>
          </a:p>
        </p:txBody>
      </p:sp>
    </p:spTree>
    <p:extLst>
      <p:ext uri="{BB962C8B-B14F-4D97-AF65-F5344CB8AC3E}">
        <p14:creationId xmlns:p14="http://schemas.microsoft.com/office/powerpoint/2010/main" val="1554543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50A4CB2-7AE8-40C1-AEB9-7FFDB53616E2}" type="datetimeFigureOut">
              <a:rPr kumimoji="1" lang="ja-JP" altLang="en-US" smtClean="0"/>
              <a:t>2022/12/26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A8A935-5EA3-4FC8-9547-1355C82341A9}" type="slidenum">
              <a:rPr kumimoji="1" lang="ja-JP" altLang="en-US" smtClean="0"/>
              <a:t>‹#›</a:t>
            </a:fld>
            <a:endParaRPr kumimoji="1" lang="ja-JP" altLang="en-US"/>
          </a:p>
        </p:txBody>
      </p:sp>
    </p:spTree>
    <p:extLst>
      <p:ext uri="{BB962C8B-B14F-4D97-AF65-F5344CB8AC3E}">
        <p14:creationId xmlns:p14="http://schemas.microsoft.com/office/powerpoint/2010/main" val="2890402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A4CB2-7AE8-40C1-AEB9-7FFDB53616E2}" type="datetimeFigureOut">
              <a:rPr kumimoji="1" lang="ja-JP" altLang="en-US" smtClean="0"/>
              <a:t>2022/12/26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A8A935-5EA3-4FC8-9547-1355C82341A9}" type="slidenum">
              <a:rPr kumimoji="1" lang="ja-JP" altLang="en-US" smtClean="0"/>
              <a:t>‹#›</a:t>
            </a:fld>
            <a:endParaRPr kumimoji="1" lang="ja-JP" altLang="en-US"/>
          </a:p>
        </p:txBody>
      </p:sp>
    </p:spTree>
    <p:extLst>
      <p:ext uri="{BB962C8B-B14F-4D97-AF65-F5344CB8AC3E}">
        <p14:creationId xmlns:p14="http://schemas.microsoft.com/office/powerpoint/2010/main" val="1114875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0A4CB2-7AE8-40C1-AEB9-7FFDB53616E2}" type="datetimeFigureOut">
              <a:rPr kumimoji="1" lang="ja-JP" altLang="en-US" smtClean="0"/>
              <a:t>2022/12/26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A8A935-5EA3-4FC8-9547-1355C82341A9}" type="slidenum">
              <a:rPr kumimoji="1" lang="ja-JP" altLang="en-US" smtClean="0"/>
              <a:t>‹#›</a:t>
            </a:fld>
            <a:endParaRPr kumimoji="1" lang="ja-JP" altLang="en-US"/>
          </a:p>
        </p:txBody>
      </p:sp>
    </p:spTree>
    <p:extLst>
      <p:ext uri="{BB962C8B-B14F-4D97-AF65-F5344CB8AC3E}">
        <p14:creationId xmlns:p14="http://schemas.microsoft.com/office/powerpoint/2010/main" val="1595227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0A4CB2-7AE8-40C1-AEB9-7FFDB53616E2}" type="datetimeFigureOut">
              <a:rPr kumimoji="1" lang="ja-JP" altLang="en-US" smtClean="0"/>
              <a:t>2022/12/26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A8A935-5EA3-4FC8-9547-1355C82341A9}" type="slidenum">
              <a:rPr kumimoji="1" lang="ja-JP" altLang="en-US" smtClean="0"/>
              <a:t>‹#›</a:t>
            </a:fld>
            <a:endParaRPr kumimoji="1" lang="ja-JP" altLang="en-US"/>
          </a:p>
        </p:txBody>
      </p:sp>
    </p:spTree>
    <p:extLst>
      <p:ext uri="{BB962C8B-B14F-4D97-AF65-F5344CB8AC3E}">
        <p14:creationId xmlns:p14="http://schemas.microsoft.com/office/powerpoint/2010/main" val="3262085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50A4CB2-7AE8-40C1-AEB9-7FFDB53616E2}" type="datetimeFigureOut">
              <a:rPr kumimoji="1" lang="ja-JP" altLang="en-US" smtClean="0"/>
              <a:t>2022/12/26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9A8A935-5EA3-4FC8-9547-1355C82341A9}" type="slidenum">
              <a:rPr kumimoji="1" lang="ja-JP" altLang="en-US" smtClean="0"/>
              <a:t>‹#›</a:t>
            </a:fld>
            <a:endParaRPr kumimoji="1" lang="ja-JP" altLang="en-US"/>
          </a:p>
        </p:txBody>
      </p:sp>
    </p:spTree>
    <p:extLst>
      <p:ext uri="{BB962C8B-B14F-4D97-AF65-F5344CB8AC3E}">
        <p14:creationId xmlns:p14="http://schemas.microsoft.com/office/powerpoint/2010/main" val="1688101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DA9B971-46B5-49B8-B655-078232ADF088}"/>
              </a:ext>
            </a:extLst>
          </p:cNvPr>
          <p:cNvSpPr txBox="1"/>
          <p:nvPr/>
        </p:nvSpPr>
        <p:spPr>
          <a:xfrm>
            <a:off x="130628" y="1045027"/>
            <a:ext cx="1415772" cy="338554"/>
          </a:xfrm>
          <a:prstGeom prst="rect">
            <a:avLst/>
          </a:prstGeom>
          <a:noFill/>
        </p:spPr>
        <p:txBody>
          <a:bodyPr wrap="none" rtlCol="0">
            <a:spAutoFit/>
          </a:bodyPr>
          <a:lstStyle/>
          <a:p>
            <a:r>
              <a:rPr kumimoji="1" lang="ja-JP" altLang="en-US" sz="1600" b="1" dirty="0"/>
              <a:t>１．研究目的</a:t>
            </a:r>
          </a:p>
        </p:txBody>
      </p:sp>
      <p:sp>
        <p:nvSpPr>
          <p:cNvPr id="5" name="テキスト ボックス 4">
            <a:extLst>
              <a:ext uri="{FF2B5EF4-FFF2-40B4-BE49-F238E27FC236}">
                <a16:creationId xmlns:a16="http://schemas.microsoft.com/office/drawing/2014/main" id="{0ECDECBC-6C63-49FC-9821-2EF9D9E18D03}"/>
              </a:ext>
            </a:extLst>
          </p:cNvPr>
          <p:cNvSpPr txBox="1"/>
          <p:nvPr/>
        </p:nvSpPr>
        <p:spPr>
          <a:xfrm>
            <a:off x="130628" y="2182166"/>
            <a:ext cx="1415772" cy="338554"/>
          </a:xfrm>
          <a:prstGeom prst="rect">
            <a:avLst/>
          </a:prstGeom>
          <a:noFill/>
        </p:spPr>
        <p:txBody>
          <a:bodyPr wrap="none" rtlCol="0">
            <a:spAutoFit/>
          </a:bodyPr>
          <a:lstStyle/>
          <a:p>
            <a:r>
              <a:rPr kumimoji="1" lang="ja-JP" altLang="en-US" sz="1600" b="1" dirty="0"/>
              <a:t>２．研究背景</a:t>
            </a:r>
          </a:p>
        </p:txBody>
      </p:sp>
      <p:sp>
        <p:nvSpPr>
          <p:cNvPr id="6" name="テキスト ボックス 5">
            <a:extLst>
              <a:ext uri="{FF2B5EF4-FFF2-40B4-BE49-F238E27FC236}">
                <a16:creationId xmlns:a16="http://schemas.microsoft.com/office/drawing/2014/main" id="{F1381AFC-0776-4C41-9CD8-F39C3A85CA6A}"/>
              </a:ext>
            </a:extLst>
          </p:cNvPr>
          <p:cNvSpPr txBox="1"/>
          <p:nvPr/>
        </p:nvSpPr>
        <p:spPr>
          <a:xfrm>
            <a:off x="130628" y="4803819"/>
            <a:ext cx="1415772" cy="338554"/>
          </a:xfrm>
          <a:prstGeom prst="rect">
            <a:avLst/>
          </a:prstGeom>
          <a:noFill/>
        </p:spPr>
        <p:txBody>
          <a:bodyPr wrap="none" rtlCol="0">
            <a:spAutoFit/>
          </a:bodyPr>
          <a:lstStyle/>
          <a:p>
            <a:r>
              <a:rPr kumimoji="1" lang="ja-JP" altLang="en-US" sz="1600" b="1" dirty="0"/>
              <a:t>３．研究内容</a:t>
            </a:r>
          </a:p>
        </p:txBody>
      </p:sp>
      <p:sp>
        <p:nvSpPr>
          <p:cNvPr id="7" name="テキスト ボックス 6">
            <a:extLst>
              <a:ext uri="{FF2B5EF4-FFF2-40B4-BE49-F238E27FC236}">
                <a16:creationId xmlns:a16="http://schemas.microsoft.com/office/drawing/2014/main" id="{98F906D6-117E-4C91-B787-57BABB468EC8}"/>
              </a:ext>
            </a:extLst>
          </p:cNvPr>
          <p:cNvSpPr txBox="1"/>
          <p:nvPr/>
        </p:nvSpPr>
        <p:spPr>
          <a:xfrm>
            <a:off x="130628" y="7519947"/>
            <a:ext cx="3057247" cy="338554"/>
          </a:xfrm>
          <a:prstGeom prst="rect">
            <a:avLst/>
          </a:prstGeom>
          <a:noFill/>
        </p:spPr>
        <p:txBody>
          <a:bodyPr wrap="none" rtlCol="0">
            <a:spAutoFit/>
          </a:bodyPr>
          <a:lstStyle/>
          <a:p>
            <a:r>
              <a:rPr kumimoji="1" lang="ja-JP" altLang="en-US" sz="1600" b="1" dirty="0"/>
              <a:t>４．達成目標・期待される効果</a:t>
            </a:r>
          </a:p>
        </p:txBody>
      </p:sp>
      <p:sp>
        <p:nvSpPr>
          <p:cNvPr id="8" name="テキスト ボックス 7">
            <a:extLst>
              <a:ext uri="{FF2B5EF4-FFF2-40B4-BE49-F238E27FC236}">
                <a16:creationId xmlns:a16="http://schemas.microsoft.com/office/drawing/2014/main" id="{8094EA4D-9187-4859-98EB-7534DFF84B8C}"/>
              </a:ext>
            </a:extLst>
          </p:cNvPr>
          <p:cNvSpPr txBox="1"/>
          <p:nvPr/>
        </p:nvSpPr>
        <p:spPr>
          <a:xfrm>
            <a:off x="328114" y="7893111"/>
            <a:ext cx="902811" cy="307777"/>
          </a:xfrm>
          <a:prstGeom prst="rect">
            <a:avLst/>
          </a:prstGeom>
          <a:noFill/>
        </p:spPr>
        <p:txBody>
          <a:bodyPr wrap="none" rtlCol="0">
            <a:spAutoFit/>
          </a:bodyPr>
          <a:lstStyle/>
          <a:p>
            <a:r>
              <a:rPr kumimoji="1" lang="ja-JP" altLang="en-US" sz="1400" b="1" dirty="0"/>
              <a:t>達成目標</a:t>
            </a:r>
          </a:p>
        </p:txBody>
      </p:sp>
      <p:sp>
        <p:nvSpPr>
          <p:cNvPr id="9" name="テキスト ボックス 8">
            <a:extLst>
              <a:ext uri="{FF2B5EF4-FFF2-40B4-BE49-F238E27FC236}">
                <a16:creationId xmlns:a16="http://schemas.microsoft.com/office/drawing/2014/main" id="{CF1D1B60-57FB-4160-B943-85FCB32B7ED1}"/>
              </a:ext>
            </a:extLst>
          </p:cNvPr>
          <p:cNvSpPr txBox="1"/>
          <p:nvPr/>
        </p:nvSpPr>
        <p:spPr>
          <a:xfrm>
            <a:off x="3896250" y="7893110"/>
            <a:ext cx="1811215" cy="307777"/>
          </a:xfrm>
          <a:prstGeom prst="rect">
            <a:avLst/>
          </a:prstGeom>
          <a:noFill/>
        </p:spPr>
        <p:txBody>
          <a:bodyPr wrap="square">
            <a:spAutoFit/>
          </a:bodyPr>
          <a:lstStyle/>
          <a:p>
            <a:r>
              <a:rPr kumimoji="1" lang="ja-JP" altLang="en-US" sz="1400" b="1" dirty="0"/>
              <a:t>期待される効果</a:t>
            </a:r>
            <a:endParaRPr lang="ja-JP" altLang="en-US" sz="1400" dirty="0"/>
          </a:p>
        </p:txBody>
      </p:sp>
      <p:sp>
        <p:nvSpPr>
          <p:cNvPr id="10" name="テキスト ボックス 9">
            <a:extLst>
              <a:ext uri="{FF2B5EF4-FFF2-40B4-BE49-F238E27FC236}">
                <a16:creationId xmlns:a16="http://schemas.microsoft.com/office/drawing/2014/main" id="{924B4F1F-FE62-46CB-8A6C-D02B67505653}"/>
              </a:ext>
            </a:extLst>
          </p:cNvPr>
          <p:cNvSpPr txBox="1"/>
          <p:nvPr/>
        </p:nvSpPr>
        <p:spPr>
          <a:xfrm>
            <a:off x="207572" y="9378219"/>
            <a:ext cx="954107" cy="276999"/>
          </a:xfrm>
          <a:prstGeom prst="rect">
            <a:avLst/>
          </a:prstGeom>
          <a:noFill/>
        </p:spPr>
        <p:txBody>
          <a:bodyPr wrap="none" rtlCol="0">
            <a:spAutoFit/>
          </a:bodyPr>
          <a:lstStyle/>
          <a:p>
            <a:r>
              <a:rPr kumimoji="1" lang="ja-JP" altLang="en-US" sz="1200" b="1" dirty="0"/>
              <a:t>代表機関：</a:t>
            </a:r>
          </a:p>
        </p:txBody>
      </p:sp>
      <p:sp>
        <p:nvSpPr>
          <p:cNvPr id="11" name="テキスト ボックス 10">
            <a:extLst>
              <a:ext uri="{FF2B5EF4-FFF2-40B4-BE49-F238E27FC236}">
                <a16:creationId xmlns:a16="http://schemas.microsoft.com/office/drawing/2014/main" id="{A170D278-C4F2-45A6-86EC-629362BF1124}"/>
              </a:ext>
            </a:extLst>
          </p:cNvPr>
          <p:cNvSpPr txBox="1"/>
          <p:nvPr/>
        </p:nvSpPr>
        <p:spPr>
          <a:xfrm>
            <a:off x="207572" y="9655218"/>
            <a:ext cx="1261884" cy="276999"/>
          </a:xfrm>
          <a:prstGeom prst="rect">
            <a:avLst/>
          </a:prstGeom>
          <a:noFill/>
        </p:spPr>
        <p:txBody>
          <a:bodyPr wrap="none" rtlCol="0">
            <a:spAutoFit/>
          </a:bodyPr>
          <a:lstStyle/>
          <a:p>
            <a:r>
              <a:rPr kumimoji="1" lang="ja-JP" altLang="en-US" sz="1200" b="1" dirty="0"/>
              <a:t>共同研究機関：</a:t>
            </a:r>
          </a:p>
        </p:txBody>
      </p:sp>
      <p:cxnSp>
        <p:nvCxnSpPr>
          <p:cNvPr id="12" name="直線コネクタ 11">
            <a:extLst>
              <a:ext uri="{FF2B5EF4-FFF2-40B4-BE49-F238E27FC236}">
                <a16:creationId xmlns:a16="http://schemas.microsoft.com/office/drawing/2014/main" id="{0FFD3BEA-75A3-4798-8323-B7143DF3AE00}"/>
              </a:ext>
            </a:extLst>
          </p:cNvPr>
          <p:cNvCxnSpPr>
            <a:cxnSpLocks/>
          </p:cNvCxnSpPr>
          <p:nvPr/>
        </p:nvCxnSpPr>
        <p:spPr>
          <a:xfrm>
            <a:off x="160771" y="2510672"/>
            <a:ext cx="6480000" cy="0"/>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C01D2E95-8414-4191-88B6-4AD04E0A032A}"/>
              </a:ext>
            </a:extLst>
          </p:cNvPr>
          <p:cNvCxnSpPr>
            <a:cxnSpLocks/>
          </p:cNvCxnSpPr>
          <p:nvPr/>
        </p:nvCxnSpPr>
        <p:spPr>
          <a:xfrm>
            <a:off x="160771" y="5142632"/>
            <a:ext cx="6480000" cy="0"/>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213996C4-1B1B-49CD-A1DB-9F770AA6EB92}"/>
              </a:ext>
            </a:extLst>
          </p:cNvPr>
          <p:cNvCxnSpPr>
            <a:cxnSpLocks/>
          </p:cNvCxnSpPr>
          <p:nvPr/>
        </p:nvCxnSpPr>
        <p:spPr>
          <a:xfrm>
            <a:off x="160771" y="7852470"/>
            <a:ext cx="6480000" cy="0"/>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73B8B01D-1BDD-4B68-B84B-04291323D3EE}"/>
              </a:ext>
            </a:extLst>
          </p:cNvPr>
          <p:cNvCxnSpPr>
            <a:cxnSpLocks/>
          </p:cNvCxnSpPr>
          <p:nvPr/>
        </p:nvCxnSpPr>
        <p:spPr>
          <a:xfrm>
            <a:off x="160771" y="9311155"/>
            <a:ext cx="6480000" cy="0"/>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942B505C-A963-4A92-ADE1-6C61639BF0FF}"/>
              </a:ext>
            </a:extLst>
          </p:cNvPr>
          <p:cNvCxnSpPr>
            <a:cxnSpLocks/>
          </p:cNvCxnSpPr>
          <p:nvPr/>
        </p:nvCxnSpPr>
        <p:spPr>
          <a:xfrm>
            <a:off x="160771" y="1363485"/>
            <a:ext cx="6480000" cy="0"/>
          </a:xfrm>
          <a:prstGeom prst="line">
            <a:avLst/>
          </a:prstGeom>
          <a:ln w="381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B8A6B549-E49D-49FA-B0D8-FE6AAE26E3EB}"/>
              </a:ext>
            </a:extLst>
          </p:cNvPr>
          <p:cNvSpPr txBox="1"/>
          <p:nvPr/>
        </p:nvSpPr>
        <p:spPr>
          <a:xfrm>
            <a:off x="324566" y="8132816"/>
            <a:ext cx="2700000" cy="1031051"/>
          </a:xfrm>
          <a:prstGeom prst="rect">
            <a:avLst/>
          </a:prstGeom>
          <a:noFill/>
        </p:spPr>
        <p:txBody>
          <a:bodyPr wrap="square" rtlCol="0">
            <a:spAutoFit/>
          </a:bodyPr>
          <a:lstStyle/>
          <a:p>
            <a:r>
              <a:rPr kumimoji="1" lang="ja-JP" altLang="en-US" sz="1400" dirty="0">
                <a:latin typeface="+mn-ea"/>
              </a:rPr>
              <a:t>・○○○・・・</a:t>
            </a:r>
            <a:endParaRPr kumimoji="1" lang="en-US" altLang="ja-JP" sz="1400" dirty="0">
              <a:latin typeface="+mn-ea"/>
            </a:endParaRPr>
          </a:p>
          <a:p>
            <a:r>
              <a:rPr kumimoji="1" lang="ja-JP" altLang="en-US" sz="1400" dirty="0">
                <a:latin typeface="+mn-ea"/>
              </a:rPr>
              <a:t>・△△△・・・</a:t>
            </a:r>
            <a:endParaRPr kumimoji="1" lang="en-US" altLang="ja-JP" sz="1400" dirty="0">
              <a:latin typeface="+mn-ea"/>
            </a:endParaRPr>
          </a:p>
          <a:p>
            <a:r>
              <a:rPr kumimoji="1" lang="en-US" altLang="ja-JP" sz="1100" dirty="0">
                <a:latin typeface="+mn-ea"/>
              </a:rPr>
              <a:t>※</a:t>
            </a:r>
            <a:r>
              <a:rPr kumimoji="1" lang="ja-JP" altLang="en-US" sz="1100" dirty="0">
                <a:latin typeface="+mn-ea"/>
              </a:rPr>
              <a:t>主要な達成目標（技術的成果等）を具体的な数値等を用いて箇条書きで記載（３つまで）。</a:t>
            </a:r>
            <a:endParaRPr kumimoji="1" lang="en-US" altLang="ja-JP" sz="1100" dirty="0">
              <a:latin typeface="+mn-ea"/>
            </a:endParaRPr>
          </a:p>
        </p:txBody>
      </p:sp>
      <p:sp>
        <p:nvSpPr>
          <p:cNvPr id="18" name="テキスト ボックス 17">
            <a:extLst>
              <a:ext uri="{FF2B5EF4-FFF2-40B4-BE49-F238E27FC236}">
                <a16:creationId xmlns:a16="http://schemas.microsoft.com/office/drawing/2014/main" id="{2A35F122-C4A3-42FF-B1F1-519D894667D0}"/>
              </a:ext>
            </a:extLst>
          </p:cNvPr>
          <p:cNvSpPr txBox="1"/>
          <p:nvPr/>
        </p:nvSpPr>
        <p:spPr>
          <a:xfrm>
            <a:off x="3893266" y="8132816"/>
            <a:ext cx="2700000" cy="1031051"/>
          </a:xfrm>
          <a:prstGeom prst="rect">
            <a:avLst/>
          </a:prstGeom>
          <a:noFill/>
        </p:spPr>
        <p:txBody>
          <a:bodyPr wrap="square" rtlCol="0">
            <a:spAutoFit/>
          </a:bodyPr>
          <a:lstStyle/>
          <a:p>
            <a:r>
              <a:rPr kumimoji="1" lang="ja-JP" altLang="en-US" sz="1400" dirty="0">
                <a:latin typeface="+mn-ea"/>
              </a:rPr>
              <a:t>・○○○・・・</a:t>
            </a:r>
            <a:endParaRPr kumimoji="1" lang="en-US" altLang="ja-JP" sz="1400" dirty="0">
              <a:latin typeface="+mn-ea"/>
            </a:endParaRPr>
          </a:p>
          <a:p>
            <a:r>
              <a:rPr kumimoji="1" lang="ja-JP" altLang="en-US" sz="1400" dirty="0">
                <a:latin typeface="+mn-ea"/>
              </a:rPr>
              <a:t>・△△△・・・</a:t>
            </a:r>
            <a:endParaRPr kumimoji="1" lang="en-US" altLang="ja-JP" sz="1400" dirty="0">
              <a:latin typeface="+mn-ea"/>
            </a:endParaRPr>
          </a:p>
          <a:p>
            <a:r>
              <a:rPr kumimoji="1" lang="en-US" altLang="ja-JP" sz="1100" dirty="0">
                <a:latin typeface="+mn-ea"/>
              </a:rPr>
              <a:t>※</a:t>
            </a:r>
            <a:r>
              <a:rPr kumimoji="1" lang="ja-JP" altLang="en-US" sz="1100" dirty="0">
                <a:latin typeface="+mn-ea"/>
              </a:rPr>
              <a:t>左記の達成目標と対応する形で、研究達成、成果の社会実装によって期待される効果を具体的に箇条書きで記載。</a:t>
            </a:r>
            <a:endParaRPr kumimoji="1" lang="en-US" altLang="ja-JP" sz="1100" dirty="0">
              <a:latin typeface="+mn-ea"/>
            </a:endParaRPr>
          </a:p>
        </p:txBody>
      </p:sp>
      <p:sp>
        <p:nvSpPr>
          <p:cNvPr id="19" name="矢印: 右 18">
            <a:extLst>
              <a:ext uri="{FF2B5EF4-FFF2-40B4-BE49-F238E27FC236}">
                <a16:creationId xmlns:a16="http://schemas.microsoft.com/office/drawing/2014/main" id="{6ACFABA5-A048-4C71-8ED0-1729BBDF868A}"/>
              </a:ext>
            </a:extLst>
          </p:cNvPr>
          <p:cNvSpPr/>
          <p:nvPr/>
        </p:nvSpPr>
        <p:spPr>
          <a:xfrm>
            <a:off x="3200400" y="8466283"/>
            <a:ext cx="533400" cy="533394"/>
          </a:xfrm>
          <a:prstGeom prs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7D736C5E-9213-49ED-B91F-A30FF06C8D53}"/>
              </a:ext>
            </a:extLst>
          </p:cNvPr>
          <p:cNvSpPr txBox="1"/>
          <p:nvPr/>
        </p:nvSpPr>
        <p:spPr>
          <a:xfrm>
            <a:off x="323697" y="5238691"/>
            <a:ext cx="3060000" cy="2246769"/>
          </a:xfrm>
          <a:prstGeom prst="rect">
            <a:avLst/>
          </a:prstGeom>
          <a:noFill/>
        </p:spPr>
        <p:txBody>
          <a:bodyPr wrap="square" rtlCol="0">
            <a:spAutoFit/>
          </a:bodyPr>
          <a:lstStyle/>
          <a:p>
            <a:r>
              <a:rPr kumimoji="1" lang="en-US" altLang="ja-JP" sz="1400" dirty="0">
                <a:latin typeface="+mn-ea"/>
              </a:rPr>
              <a:t>※</a:t>
            </a:r>
            <a:r>
              <a:rPr kumimoji="1" lang="ja-JP" altLang="en-US" sz="1400" dirty="0">
                <a:latin typeface="+mn-ea"/>
              </a:rPr>
              <a:t>主な研究手法について、箇条書きで記載（３つまで）。</a:t>
            </a:r>
            <a:endParaRPr kumimoji="1" lang="en-US" altLang="ja-JP" sz="1400" dirty="0">
              <a:latin typeface="+mn-ea"/>
            </a:endParaRPr>
          </a:p>
          <a:p>
            <a:r>
              <a:rPr kumimoji="1" lang="ja-JP" altLang="en-US" sz="1400" dirty="0">
                <a:latin typeface="+mn-ea"/>
              </a:rPr>
              <a:t>①○○のため、○○を実施（３行以内）</a:t>
            </a:r>
            <a:endParaRPr kumimoji="1" lang="en-US" altLang="ja-JP" sz="1400" dirty="0">
              <a:latin typeface="+mn-ea"/>
            </a:endParaRPr>
          </a:p>
          <a:p>
            <a:r>
              <a:rPr kumimoji="1" lang="ja-JP" altLang="en-US" sz="1400" dirty="0">
                <a:latin typeface="+mn-ea"/>
              </a:rPr>
              <a:t>②（上に同じ）</a:t>
            </a:r>
            <a:endParaRPr kumimoji="1" lang="en-US" altLang="ja-JP" sz="1400" dirty="0">
              <a:latin typeface="+mn-ea"/>
            </a:endParaRPr>
          </a:p>
          <a:p>
            <a:r>
              <a:rPr kumimoji="1" lang="ja-JP" altLang="en-US" sz="1400" dirty="0">
                <a:latin typeface="+mn-ea"/>
              </a:rPr>
              <a:t>③（上に同じ）</a:t>
            </a:r>
            <a:endParaRPr kumimoji="1" lang="en-US" altLang="ja-JP" sz="1400" dirty="0">
              <a:latin typeface="+mn-ea"/>
            </a:endParaRPr>
          </a:p>
          <a:p>
            <a:endParaRPr kumimoji="1" lang="en-US" altLang="ja-JP" sz="1400" dirty="0">
              <a:latin typeface="+mn-ea"/>
            </a:endParaRPr>
          </a:p>
          <a:p>
            <a:endParaRPr kumimoji="1" lang="en-US" altLang="ja-JP" sz="1400" dirty="0">
              <a:latin typeface="+mn-ea"/>
            </a:endParaRPr>
          </a:p>
          <a:p>
            <a:endParaRPr kumimoji="1" lang="en-US" altLang="ja-JP" sz="1400" dirty="0">
              <a:latin typeface="+mn-ea"/>
            </a:endParaRPr>
          </a:p>
          <a:p>
            <a:endParaRPr kumimoji="1" lang="en-US" altLang="ja-JP" sz="1400" dirty="0"/>
          </a:p>
        </p:txBody>
      </p:sp>
      <p:sp>
        <p:nvSpPr>
          <p:cNvPr id="21" name="正方形/長方形 20">
            <a:extLst>
              <a:ext uri="{FF2B5EF4-FFF2-40B4-BE49-F238E27FC236}">
                <a16:creationId xmlns:a16="http://schemas.microsoft.com/office/drawing/2014/main" id="{E08B46BC-35CF-40C4-9EAC-FA256B79DF3E}"/>
              </a:ext>
            </a:extLst>
          </p:cNvPr>
          <p:cNvSpPr/>
          <p:nvPr/>
        </p:nvSpPr>
        <p:spPr>
          <a:xfrm>
            <a:off x="3466488" y="2579315"/>
            <a:ext cx="3060000" cy="19800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研究背景をイメージする補助となる図や写真</a:t>
            </a:r>
            <a:endParaRPr kumimoji="1" lang="en-US" altLang="ja-JP" sz="1400" dirty="0">
              <a:solidFill>
                <a:schemeClr val="tx1"/>
              </a:solidFill>
            </a:endParaRPr>
          </a:p>
          <a:p>
            <a:r>
              <a:rPr kumimoji="1" lang="ja-JP" altLang="en-US" sz="1400" dirty="0">
                <a:solidFill>
                  <a:schemeClr val="tx1"/>
                </a:solidFill>
              </a:rPr>
              <a:t>高：</a:t>
            </a:r>
            <a:r>
              <a:rPr kumimoji="1" lang="en-US" altLang="ja-JP" sz="1400" dirty="0">
                <a:solidFill>
                  <a:schemeClr val="tx1"/>
                </a:solidFill>
              </a:rPr>
              <a:t>5.5cm</a:t>
            </a:r>
          </a:p>
          <a:p>
            <a:r>
              <a:rPr kumimoji="1" lang="ja-JP" altLang="en-US" sz="1400" dirty="0">
                <a:solidFill>
                  <a:schemeClr val="tx1"/>
                </a:solidFill>
              </a:rPr>
              <a:t>幅：</a:t>
            </a:r>
            <a:r>
              <a:rPr kumimoji="1" lang="en-US" altLang="ja-JP" sz="1400" dirty="0">
                <a:solidFill>
                  <a:schemeClr val="tx1"/>
                </a:solidFill>
              </a:rPr>
              <a:t>8.5cm</a:t>
            </a:r>
          </a:p>
          <a:p>
            <a:r>
              <a:rPr kumimoji="1" lang="en-US" altLang="ja-JP" sz="1400" dirty="0">
                <a:solidFill>
                  <a:schemeClr val="tx1"/>
                </a:solidFill>
              </a:rPr>
              <a:t>※</a:t>
            </a:r>
            <a:r>
              <a:rPr kumimoji="1" lang="ja-JP" altLang="en-US" sz="1400" dirty="0">
                <a:solidFill>
                  <a:schemeClr val="tx1"/>
                </a:solidFill>
              </a:rPr>
              <a:t>印刷した際に図や写真が鮮明に見ることができるよう画素数を調整すること（写真であれば</a:t>
            </a:r>
            <a:r>
              <a:rPr kumimoji="1" lang="en-US" altLang="ja-JP" sz="1400" dirty="0">
                <a:solidFill>
                  <a:schemeClr val="tx1"/>
                </a:solidFill>
              </a:rPr>
              <a:t>100</a:t>
            </a:r>
            <a:r>
              <a:rPr kumimoji="1" lang="ja-JP" altLang="en-US" sz="1400" dirty="0">
                <a:solidFill>
                  <a:schemeClr val="tx1"/>
                </a:solidFill>
              </a:rPr>
              <a:t>万画素以上）</a:t>
            </a:r>
          </a:p>
        </p:txBody>
      </p:sp>
      <p:sp>
        <p:nvSpPr>
          <p:cNvPr id="22" name="テキスト ボックス 21">
            <a:extLst>
              <a:ext uri="{FF2B5EF4-FFF2-40B4-BE49-F238E27FC236}">
                <a16:creationId xmlns:a16="http://schemas.microsoft.com/office/drawing/2014/main" id="{CF996EEB-EF3D-4F7E-AC68-11FDD08961B4}"/>
              </a:ext>
            </a:extLst>
          </p:cNvPr>
          <p:cNvSpPr txBox="1"/>
          <p:nvPr/>
        </p:nvSpPr>
        <p:spPr>
          <a:xfrm>
            <a:off x="315000" y="1447317"/>
            <a:ext cx="6264000" cy="830997"/>
          </a:xfrm>
          <a:prstGeom prst="rect">
            <a:avLst/>
          </a:prstGeom>
          <a:noFill/>
        </p:spPr>
        <p:txBody>
          <a:bodyPr wrap="square" rtlCol="0">
            <a:spAutoFit/>
          </a:bodyPr>
          <a:lstStyle/>
          <a:p>
            <a:r>
              <a:rPr kumimoji="1" lang="en-US" altLang="ja-JP" sz="1200" dirty="0"/>
              <a:t>※</a:t>
            </a:r>
            <a:r>
              <a:rPr kumimoji="1" lang="ja-JP" altLang="en-US" sz="1200" dirty="0"/>
              <a:t>提案する研究課題に係る研究目的について以下の例のように、端的に２行もしくは３行で記載。</a:t>
            </a:r>
            <a:endParaRPr kumimoji="1" lang="en-US" altLang="ja-JP" sz="1200" dirty="0"/>
          </a:p>
          <a:p>
            <a:r>
              <a:rPr kumimoji="1" lang="ja-JP" altLang="en-US" sz="1200" dirty="0">
                <a:latin typeface="+mn-ea"/>
              </a:rPr>
              <a:t>（例）○○（何を行うか）により、○○（研究達成により農家や国民生活等に対する波及効果）することを目的とする。</a:t>
            </a:r>
            <a:endParaRPr kumimoji="1" lang="en-US" altLang="ja-JP" sz="1200" dirty="0">
              <a:latin typeface="+mn-ea"/>
            </a:endParaRPr>
          </a:p>
        </p:txBody>
      </p:sp>
      <p:sp>
        <p:nvSpPr>
          <p:cNvPr id="23" name="テキスト ボックス 22">
            <a:extLst>
              <a:ext uri="{FF2B5EF4-FFF2-40B4-BE49-F238E27FC236}">
                <a16:creationId xmlns:a16="http://schemas.microsoft.com/office/drawing/2014/main" id="{F9D60B86-E09C-4883-9F76-876614F5AD8E}"/>
              </a:ext>
            </a:extLst>
          </p:cNvPr>
          <p:cNvSpPr txBox="1"/>
          <p:nvPr/>
        </p:nvSpPr>
        <p:spPr>
          <a:xfrm>
            <a:off x="323697" y="2579316"/>
            <a:ext cx="3060000" cy="2246769"/>
          </a:xfrm>
          <a:prstGeom prst="rect">
            <a:avLst/>
          </a:prstGeom>
          <a:noFill/>
        </p:spPr>
        <p:txBody>
          <a:bodyPr wrap="square" rtlCol="0">
            <a:spAutoFit/>
          </a:bodyPr>
          <a:lstStyle/>
          <a:p>
            <a:r>
              <a:rPr kumimoji="1" lang="en-US" altLang="ja-JP" sz="1400" dirty="0">
                <a:latin typeface="+mn-ea"/>
              </a:rPr>
              <a:t>※</a:t>
            </a:r>
            <a:r>
              <a:rPr kumimoji="1" lang="ja-JP" altLang="en-US" sz="1400" dirty="0">
                <a:latin typeface="+mn-ea"/>
              </a:rPr>
              <a:t>研究の背景となる現状、課題、経緯等を７行以上</a:t>
            </a:r>
            <a:r>
              <a:rPr kumimoji="1" lang="en-US" altLang="ja-JP" sz="1400" dirty="0">
                <a:latin typeface="+mn-ea"/>
              </a:rPr>
              <a:t>10</a:t>
            </a:r>
            <a:r>
              <a:rPr kumimoji="1" lang="ja-JP" altLang="en-US" sz="1400" dirty="0">
                <a:latin typeface="+mn-ea"/>
              </a:rPr>
              <a:t>行以内で記載。</a:t>
            </a:r>
            <a:endParaRPr kumimoji="1" lang="en-US" altLang="ja-JP" sz="1400" dirty="0">
              <a:latin typeface="+mn-ea"/>
            </a:endParaRPr>
          </a:p>
          <a:p>
            <a:endParaRPr kumimoji="1" lang="en-US" altLang="ja-JP" sz="1400" dirty="0">
              <a:latin typeface="+mn-ea"/>
            </a:endParaRPr>
          </a:p>
          <a:p>
            <a:endParaRPr kumimoji="1" lang="en-US" altLang="ja-JP" sz="1400" dirty="0">
              <a:latin typeface="+mn-ea"/>
            </a:endParaRPr>
          </a:p>
          <a:p>
            <a:endParaRPr kumimoji="1" lang="en-US" altLang="ja-JP" sz="1400" dirty="0">
              <a:latin typeface="+mn-ea"/>
            </a:endParaRPr>
          </a:p>
          <a:p>
            <a:endParaRPr kumimoji="1" lang="en-US" altLang="ja-JP" sz="1400" dirty="0">
              <a:latin typeface="+mn-ea"/>
            </a:endParaRPr>
          </a:p>
          <a:p>
            <a:endParaRPr kumimoji="1" lang="en-US" altLang="ja-JP" sz="1400" dirty="0">
              <a:latin typeface="+mn-ea"/>
            </a:endParaRPr>
          </a:p>
          <a:p>
            <a:endParaRPr kumimoji="1" lang="en-US" altLang="ja-JP" sz="1400" dirty="0">
              <a:latin typeface="+mn-ea"/>
            </a:endParaRPr>
          </a:p>
          <a:p>
            <a:endParaRPr kumimoji="1" lang="en-US" altLang="ja-JP" sz="1400" dirty="0">
              <a:latin typeface="+mn-ea"/>
            </a:endParaRPr>
          </a:p>
          <a:p>
            <a:endParaRPr kumimoji="1" lang="en-US" altLang="ja-JP" sz="1400" dirty="0">
              <a:latin typeface="+mn-ea"/>
            </a:endParaRPr>
          </a:p>
        </p:txBody>
      </p:sp>
      <p:sp>
        <p:nvSpPr>
          <p:cNvPr id="24" name="正方形/長方形 23">
            <a:extLst>
              <a:ext uri="{FF2B5EF4-FFF2-40B4-BE49-F238E27FC236}">
                <a16:creationId xmlns:a16="http://schemas.microsoft.com/office/drawing/2014/main" id="{07993963-B5EA-4120-A56F-07E897F51DB3}"/>
              </a:ext>
            </a:extLst>
          </p:cNvPr>
          <p:cNvSpPr/>
          <p:nvPr/>
        </p:nvSpPr>
        <p:spPr>
          <a:xfrm>
            <a:off x="3466488" y="5238691"/>
            <a:ext cx="3060000" cy="19800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研究内容をイメージする補助となる図や写真</a:t>
            </a:r>
            <a:endParaRPr kumimoji="1" lang="en-US" altLang="ja-JP" sz="1400" dirty="0">
              <a:solidFill>
                <a:schemeClr val="tx1"/>
              </a:solidFill>
            </a:endParaRPr>
          </a:p>
          <a:p>
            <a:r>
              <a:rPr kumimoji="1" lang="ja-JP" altLang="en-US" sz="1400" dirty="0">
                <a:solidFill>
                  <a:schemeClr val="tx1"/>
                </a:solidFill>
              </a:rPr>
              <a:t>高：</a:t>
            </a:r>
            <a:r>
              <a:rPr kumimoji="1" lang="en-US" altLang="ja-JP" sz="1400" dirty="0">
                <a:solidFill>
                  <a:schemeClr val="tx1"/>
                </a:solidFill>
              </a:rPr>
              <a:t>6.3cm</a:t>
            </a:r>
          </a:p>
          <a:p>
            <a:r>
              <a:rPr kumimoji="1" lang="ja-JP" altLang="en-US" sz="1400" dirty="0">
                <a:solidFill>
                  <a:schemeClr val="tx1"/>
                </a:solidFill>
              </a:rPr>
              <a:t>幅：</a:t>
            </a:r>
            <a:r>
              <a:rPr kumimoji="1" lang="en-US" altLang="ja-JP" sz="1400" dirty="0">
                <a:solidFill>
                  <a:schemeClr val="tx1"/>
                </a:solidFill>
              </a:rPr>
              <a:t>8.5cm</a:t>
            </a:r>
          </a:p>
          <a:p>
            <a:r>
              <a:rPr kumimoji="1" lang="en-US" altLang="ja-JP" sz="1400" dirty="0">
                <a:solidFill>
                  <a:schemeClr val="tx1"/>
                </a:solidFill>
              </a:rPr>
              <a:t>※</a:t>
            </a:r>
            <a:r>
              <a:rPr kumimoji="1" lang="ja-JP" altLang="en-US" sz="1400" dirty="0">
                <a:solidFill>
                  <a:schemeClr val="tx1"/>
                </a:solidFill>
              </a:rPr>
              <a:t>印刷した際に図や写真が鮮明に見ることができるよう画素数を調整すること（写真であれば</a:t>
            </a:r>
            <a:r>
              <a:rPr kumimoji="1" lang="en-US" altLang="ja-JP" sz="1400" dirty="0">
                <a:solidFill>
                  <a:schemeClr val="tx1"/>
                </a:solidFill>
              </a:rPr>
              <a:t>100</a:t>
            </a:r>
            <a:r>
              <a:rPr kumimoji="1" lang="ja-JP" altLang="en-US" sz="1400" dirty="0">
                <a:solidFill>
                  <a:schemeClr val="tx1"/>
                </a:solidFill>
              </a:rPr>
              <a:t>万画素以上）</a:t>
            </a:r>
          </a:p>
        </p:txBody>
      </p:sp>
      <p:sp>
        <p:nvSpPr>
          <p:cNvPr id="25" name="テキスト ボックス 24">
            <a:extLst>
              <a:ext uri="{FF2B5EF4-FFF2-40B4-BE49-F238E27FC236}">
                <a16:creationId xmlns:a16="http://schemas.microsoft.com/office/drawing/2014/main" id="{04F44DDB-0E74-4D17-A200-59FF67E4D5FB}"/>
              </a:ext>
            </a:extLst>
          </p:cNvPr>
          <p:cNvSpPr txBox="1"/>
          <p:nvPr/>
        </p:nvSpPr>
        <p:spPr>
          <a:xfrm>
            <a:off x="1419368" y="975969"/>
            <a:ext cx="5438632" cy="461665"/>
          </a:xfrm>
          <a:prstGeom prst="rect">
            <a:avLst/>
          </a:prstGeom>
          <a:noFill/>
        </p:spPr>
        <p:txBody>
          <a:bodyPr wrap="square" rtlCol="0">
            <a:spAutoFit/>
          </a:bodyPr>
          <a:lstStyle/>
          <a:p>
            <a:r>
              <a:rPr kumimoji="1" lang="en-US" altLang="ja-JP" sz="1200" dirty="0">
                <a:solidFill>
                  <a:srgbClr val="FF0000"/>
                </a:solidFill>
              </a:rPr>
              <a:t>※</a:t>
            </a:r>
            <a:r>
              <a:rPr kumimoji="1" lang="ja-JP" altLang="en-US" sz="1200" dirty="0">
                <a:solidFill>
                  <a:srgbClr val="FF0000"/>
                </a:solidFill>
              </a:rPr>
              <a:t>テキストボックスのサイズは変更不可。フォントは游ゴシック、１～４のフォントサイズは</a:t>
            </a:r>
            <a:r>
              <a:rPr kumimoji="1" lang="en-US" altLang="ja-JP" sz="1200" dirty="0">
                <a:solidFill>
                  <a:srgbClr val="FF0000"/>
                </a:solidFill>
              </a:rPr>
              <a:t>14</a:t>
            </a:r>
            <a:r>
              <a:rPr kumimoji="1" lang="ja-JP" altLang="en-US" sz="1200" dirty="0">
                <a:solidFill>
                  <a:srgbClr val="FF0000"/>
                </a:solidFill>
              </a:rPr>
              <a:t>、機関名の項目のフォントサイズは</a:t>
            </a:r>
            <a:r>
              <a:rPr kumimoji="1" lang="en-US" altLang="ja-JP" sz="1200" dirty="0">
                <a:solidFill>
                  <a:srgbClr val="FF0000"/>
                </a:solidFill>
              </a:rPr>
              <a:t>11</a:t>
            </a:r>
            <a:r>
              <a:rPr kumimoji="1" lang="ja-JP" altLang="en-US" sz="1200" dirty="0">
                <a:solidFill>
                  <a:srgbClr val="FF0000"/>
                </a:solidFill>
              </a:rPr>
              <a:t>とする。</a:t>
            </a:r>
          </a:p>
        </p:txBody>
      </p:sp>
      <p:sp>
        <p:nvSpPr>
          <p:cNvPr id="26" name="テキスト ボックス 25">
            <a:extLst>
              <a:ext uri="{FF2B5EF4-FFF2-40B4-BE49-F238E27FC236}">
                <a16:creationId xmlns:a16="http://schemas.microsoft.com/office/drawing/2014/main" id="{464801DC-0BE1-40DB-8C8A-6CBB176D809A}"/>
              </a:ext>
            </a:extLst>
          </p:cNvPr>
          <p:cNvSpPr txBox="1"/>
          <p:nvPr/>
        </p:nvSpPr>
        <p:spPr>
          <a:xfrm>
            <a:off x="1266491" y="9638240"/>
            <a:ext cx="3852337" cy="261610"/>
          </a:xfrm>
          <a:prstGeom prst="rect">
            <a:avLst/>
          </a:prstGeom>
          <a:noFill/>
        </p:spPr>
        <p:txBody>
          <a:bodyPr wrap="none" rtlCol="0">
            <a:spAutoFit/>
          </a:bodyPr>
          <a:lstStyle/>
          <a:p>
            <a:r>
              <a:rPr kumimoji="1" lang="ja-JP" altLang="en-US" sz="1100" dirty="0"/>
              <a:t>○○研究所、○○大学、○○県、株式会社○○、○○法人</a:t>
            </a:r>
          </a:p>
        </p:txBody>
      </p:sp>
      <p:sp>
        <p:nvSpPr>
          <p:cNvPr id="27" name="テキスト ボックス 26">
            <a:extLst>
              <a:ext uri="{FF2B5EF4-FFF2-40B4-BE49-F238E27FC236}">
                <a16:creationId xmlns:a16="http://schemas.microsoft.com/office/drawing/2014/main" id="{01F90737-F899-4456-A53C-1A2BFB4E3DBB}"/>
              </a:ext>
            </a:extLst>
          </p:cNvPr>
          <p:cNvSpPr txBox="1"/>
          <p:nvPr/>
        </p:nvSpPr>
        <p:spPr>
          <a:xfrm>
            <a:off x="963710" y="9368936"/>
            <a:ext cx="889987" cy="261610"/>
          </a:xfrm>
          <a:prstGeom prst="rect">
            <a:avLst/>
          </a:prstGeom>
          <a:noFill/>
        </p:spPr>
        <p:txBody>
          <a:bodyPr wrap="none" rtlCol="0">
            <a:spAutoFit/>
          </a:bodyPr>
          <a:lstStyle/>
          <a:p>
            <a:r>
              <a:rPr kumimoji="1" lang="ja-JP" altLang="en-US" sz="1100" dirty="0"/>
              <a:t>○○研究所</a:t>
            </a:r>
          </a:p>
        </p:txBody>
      </p:sp>
      <p:sp>
        <p:nvSpPr>
          <p:cNvPr id="28" name="テキスト ボックス 27">
            <a:extLst>
              <a:ext uri="{FF2B5EF4-FFF2-40B4-BE49-F238E27FC236}">
                <a16:creationId xmlns:a16="http://schemas.microsoft.com/office/drawing/2014/main" id="{D83B21FB-AB91-4E1D-A902-766550658C0C}"/>
              </a:ext>
            </a:extLst>
          </p:cNvPr>
          <p:cNvSpPr txBox="1"/>
          <p:nvPr/>
        </p:nvSpPr>
        <p:spPr>
          <a:xfrm>
            <a:off x="5118828" y="9369220"/>
            <a:ext cx="1645446" cy="553998"/>
          </a:xfrm>
          <a:prstGeom prst="rect">
            <a:avLst/>
          </a:prstGeom>
          <a:noFill/>
        </p:spPr>
        <p:txBody>
          <a:bodyPr wrap="square" rtlCol="0">
            <a:spAutoFit/>
          </a:bodyPr>
          <a:lstStyle/>
          <a:p>
            <a:r>
              <a:rPr kumimoji="1" lang="en-US" altLang="ja-JP" sz="1000" dirty="0"/>
              <a:t>※</a:t>
            </a:r>
            <a:r>
              <a:rPr kumimoji="1" lang="ja-JP" altLang="en-US" sz="1000" dirty="0"/>
              <a:t>記載しきれない場合は、実行課題又は小課題責任者の機関を記載</a:t>
            </a:r>
          </a:p>
        </p:txBody>
      </p:sp>
      <p:sp>
        <p:nvSpPr>
          <p:cNvPr id="29" name="テキスト ボックス 28">
            <a:extLst>
              <a:ext uri="{FF2B5EF4-FFF2-40B4-BE49-F238E27FC236}">
                <a16:creationId xmlns:a16="http://schemas.microsoft.com/office/drawing/2014/main" id="{7025ECD9-FC4D-4A74-96AE-DC74B7F273DF}"/>
              </a:ext>
            </a:extLst>
          </p:cNvPr>
          <p:cNvSpPr txBox="1"/>
          <p:nvPr/>
        </p:nvSpPr>
        <p:spPr>
          <a:xfrm>
            <a:off x="1165406" y="13252"/>
            <a:ext cx="4527200" cy="584775"/>
          </a:xfrm>
          <a:prstGeom prst="rect">
            <a:avLst/>
          </a:prstGeom>
          <a:noFill/>
        </p:spPr>
        <p:txBody>
          <a:bodyPr wrap="none" rtlCol="0">
            <a:spAutoFit/>
          </a:bodyPr>
          <a:lstStyle/>
          <a:p>
            <a:pPr algn="ctr"/>
            <a:r>
              <a:rPr kumimoji="1" lang="ja-JP" altLang="en-US" sz="1600" b="1" dirty="0">
                <a:latin typeface="ＭＳ ゴシック" panose="020B0609070205080204" pitchFamily="49" charset="-128"/>
                <a:ea typeface="ＭＳ ゴシック" panose="020B0609070205080204" pitchFamily="49" charset="-128"/>
              </a:rPr>
              <a:t>酪農スラリーの高度肥料利用のための技術開発</a:t>
            </a:r>
            <a:endParaRPr kumimoji="1" lang="en-US" altLang="ja-JP" sz="1600" b="1" dirty="0">
              <a:latin typeface="ＭＳ ゴシック" panose="020B0609070205080204" pitchFamily="49" charset="-128"/>
              <a:ea typeface="ＭＳ ゴシック" panose="020B0609070205080204" pitchFamily="49" charset="-128"/>
            </a:endParaRPr>
          </a:p>
          <a:p>
            <a:pPr algn="ctr"/>
            <a:r>
              <a:rPr kumimoji="1" lang="en-US" altLang="ja-JP" sz="1600" b="1" dirty="0">
                <a:latin typeface="ＭＳ ゴシック" panose="020B0609070205080204" pitchFamily="49" charset="-128"/>
                <a:ea typeface="ＭＳ ゴシック" panose="020B0609070205080204" pitchFamily="49" charset="-128"/>
              </a:rPr>
              <a:t>【</a:t>
            </a:r>
            <a:r>
              <a:rPr kumimoji="1" lang="ja-JP" altLang="en-US" sz="1600" b="1" dirty="0">
                <a:latin typeface="ＭＳ ゴシック" panose="020B0609070205080204" pitchFamily="49" charset="-128"/>
                <a:ea typeface="ＭＳ ゴシック" panose="020B0609070205080204" pitchFamily="49" charset="-128"/>
              </a:rPr>
              <a:t>技術開発概要図</a:t>
            </a:r>
            <a:r>
              <a:rPr kumimoji="1" lang="en-US" altLang="ja-JP" sz="1600" b="1" dirty="0">
                <a:latin typeface="ＭＳ ゴシック" panose="020B0609070205080204" pitchFamily="49" charset="-128"/>
                <a:ea typeface="ＭＳ ゴシック" panose="020B0609070205080204" pitchFamily="49" charset="-128"/>
              </a:rPr>
              <a:t>】</a:t>
            </a:r>
            <a:endParaRPr kumimoji="1" lang="ja-JP" altLang="en-US" sz="1600" b="1" dirty="0">
              <a:latin typeface="ＭＳ ゴシック" panose="020B0609070205080204" pitchFamily="49" charset="-128"/>
              <a:ea typeface="ＭＳ ゴシック" panose="020B0609070205080204" pitchFamily="49" charset="-128"/>
            </a:endParaRPr>
          </a:p>
        </p:txBody>
      </p:sp>
      <p:sp>
        <p:nvSpPr>
          <p:cNvPr id="30" name="テキスト ボックス 29">
            <a:extLst>
              <a:ext uri="{FF2B5EF4-FFF2-40B4-BE49-F238E27FC236}">
                <a16:creationId xmlns:a16="http://schemas.microsoft.com/office/drawing/2014/main" id="{CDC9D039-E320-4D46-AC4D-A1D12AA0D1B1}"/>
              </a:ext>
            </a:extLst>
          </p:cNvPr>
          <p:cNvSpPr txBox="1"/>
          <p:nvPr/>
        </p:nvSpPr>
        <p:spPr>
          <a:xfrm>
            <a:off x="3466488" y="4573851"/>
            <a:ext cx="3060000" cy="276999"/>
          </a:xfrm>
          <a:prstGeom prst="rect">
            <a:avLst/>
          </a:prstGeom>
          <a:noFill/>
        </p:spPr>
        <p:txBody>
          <a:bodyPr wrap="square" rtlCol="0">
            <a:spAutoFit/>
          </a:bodyPr>
          <a:lstStyle/>
          <a:p>
            <a:pPr algn="ctr"/>
            <a:r>
              <a:rPr kumimoji="1" lang="ja-JP" altLang="en-US" sz="1200" dirty="0">
                <a:latin typeface="+mn-ea"/>
              </a:rPr>
              <a:t>図表の説明文、</a:t>
            </a:r>
            <a:r>
              <a:rPr kumimoji="1" lang="en-US" altLang="ja-JP" sz="1200" dirty="0">
                <a:latin typeface="+mn-ea"/>
              </a:rPr>
              <a:t>12</a:t>
            </a:r>
            <a:r>
              <a:rPr kumimoji="1" lang="ja-JP" altLang="en-US" sz="1200" dirty="0">
                <a:latin typeface="+mn-ea"/>
              </a:rPr>
              <a:t>ポイント、１行以内</a:t>
            </a:r>
            <a:endParaRPr kumimoji="1" lang="en-US" altLang="ja-JP" sz="1050" dirty="0">
              <a:latin typeface="+mn-ea"/>
            </a:endParaRPr>
          </a:p>
        </p:txBody>
      </p:sp>
      <p:sp>
        <p:nvSpPr>
          <p:cNvPr id="31" name="テキスト ボックス 30">
            <a:extLst>
              <a:ext uri="{FF2B5EF4-FFF2-40B4-BE49-F238E27FC236}">
                <a16:creationId xmlns:a16="http://schemas.microsoft.com/office/drawing/2014/main" id="{732647ED-8870-4DCA-98DB-E93D509BDD7B}"/>
              </a:ext>
            </a:extLst>
          </p:cNvPr>
          <p:cNvSpPr txBox="1"/>
          <p:nvPr/>
        </p:nvSpPr>
        <p:spPr>
          <a:xfrm>
            <a:off x="3466488" y="7242101"/>
            <a:ext cx="3060000" cy="276999"/>
          </a:xfrm>
          <a:prstGeom prst="rect">
            <a:avLst/>
          </a:prstGeom>
          <a:noFill/>
        </p:spPr>
        <p:txBody>
          <a:bodyPr wrap="square" rtlCol="0">
            <a:spAutoFit/>
          </a:bodyPr>
          <a:lstStyle/>
          <a:p>
            <a:pPr algn="ctr"/>
            <a:r>
              <a:rPr kumimoji="1" lang="ja-JP" altLang="en-US" sz="1200" dirty="0">
                <a:latin typeface="+mn-ea"/>
              </a:rPr>
              <a:t>図表の説明文、</a:t>
            </a:r>
            <a:r>
              <a:rPr kumimoji="1" lang="en-US" altLang="ja-JP" sz="1200" dirty="0">
                <a:latin typeface="+mn-ea"/>
              </a:rPr>
              <a:t>12</a:t>
            </a:r>
            <a:r>
              <a:rPr kumimoji="1" lang="ja-JP" altLang="en-US" sz="1200" dirty="0">
                <a:latin typeface="+mn-ea"/>
              </a:rPr>
              <a:t>ポイント、１行以内</a:t>
            </a:r>
            <a:endParaRPr kumimoji="1" lang="en-US" altLang="ja-JP" sz="1050" dirty="0">
              <a:latin typeface="+mn-ea"/>
            </a:endParaRPr>
          </a:p>
        </p:txBody>
      </p:sp>
      <p:sp>
        <p:nvSpPr>
          <p:cNvPr id="32" name="テキスト ボックス 31">
            <a:extLst>
              <a:ext uri="{FF2B5EF4-FFF2-40B4-BE49-F238E27FC236}">
                <a16:creationId xmlns:a16="http://schemas.microsoft.com/office/drawing/2014/main" id="{6D20D4D5-5C9E-400E-8002-25263B14D2A2}"/>
              </a:ext>
            </a:extLst>
          </p:cNvPr>
          <p:cNvSpPr txBox="1"/>
          <p:nvPr/>
        </p:nvSpPr>
        <p:spPr>
          <a:xfrm>
            <a:off x="-86497" y="13252"/>
            <a:ext cx="1261884" cy="276999"/>
          </a:xfrm>
          <a:prstGeom prst="rect">
            <a:avLst/>
          </a:prstGeom>
          <a:noFill/>
        </p:spPr>
        <p:txBody>
          <a:bodyPr wrap="none" rtlCol="0">
            <a:spAutoFit/>
          </a:bodyPr>
          <a:lstStyle/>
          <a:p>
            <a:r>
              <a:rPr kumimoji="1" lang="ja-JP" altLang="en-US" sz="1200"/>
              <a:t>（別紙３－１</a:t>
            </a:r>
            <a:r>
              <a:rPr kumimoji="1" lang="ja-JP" altLang="en-US" sz="1200" dirty="0"/>
              <a:t>）</a:t>
            </a:r>
          </a:p>
        </p:txBody>
      </p:sp>
    </p:spTree>
    <p:extLst>
      <p:ext uri="{BB962C8B-B14F-4D97-AF65-F5344CB8AC3E}">
        <p14:creationId xmlns:p14="http://schemas.microsoft.com/office/powerpoint/2010/main" val="9204842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442</Words>
  <Application>Microsoft Office PowerPoint</Application>
  <PresentationFormat>A4 210 x 297 mm</PresentationFormat>
  <Paragraphs>46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ゴシック</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2022-12-24T22:11:04Z</dcterms:created>
  <dcterms:modified xsi:type="dcterms:W3CDTF">2022-12-26T01:54:57Z</dcterms:modified>
</cp:coreProperties>
</file>