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sldIdLst>
    <p:sldId id="26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FFCCFF"/>
    <a:srgbClr val="FFFF66"/>
    <a:srgbClr val="FFCCCC"/>
    <a:srgbClr val="FF9999"/>
    <a:srgbClr val="77933C"/>
    <a:srgbClr val="FFFFFF"/>
    <a:srgbClr val="000000"/>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20" autoAdjust="0"/>
    <p:restoredTop sz="93923" autoAdjust="0"/>
  </p:normalViewPr>
  <p:slideViewPr>
    <p:cSldViewPr>
      <p:cViewPr varScale="1">
        <p:scale>
          <a:sx n="107" d="100"/>
          <a:sy n="107" d="100"/>
        </p:scale>
        <p:origin x="570" y="108"/>
      </p:cViewPr>
      <p:guideLst>
        <p:guide orient="horz" pos="2161"/>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1" rIns="91423" bIns="45711" rtlCol="0"/>
          <a:lstStyle>
            <a:lvl1pPr algn="r">
              <a:defRPr sz="1200"/>
            </a:lvl1pPr>
          </a:lstStyle>
          <a:p>
            <a:fld id="{D6884FD3-13F3-4623-9B2A-0947A4BCC1F7}"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81038" y="4721226"/>
            <a:ext cx="5445125" cy="4471988"/>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6887"/>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3" tIns="45711" rIns="91423" bIns="45711" rtlCol="0" anchor="b"/>
          <a:lstStyle>
            <a:lvl1pPr algn="r">
              <a:defRPr sz="1200"/>
            </a:lvl1pPr>
          </a:lstStyle>
          <a:p>
            <a:fld id="{53E265A8-9FAF-4018-9921-C0964E3D7F91}" type="slidenum">
              <a:rPr kumimoji="1" lang="ja-JP" altLang="en-US" smtClean="0"/>
              <a:t>‹#›</a:t>
            </a:fld>
            <a:endParaRPr kumimoji="1" lang="ja-JP" altLang="en-US"/>
          </a:p>
        </p:txBody>
      </p:sp>
    </p:spTree>
    <p:extLst>
      <p:ext uri="{BB962C8B-B14F-4D97-AF65-F5344CB8AC3E}">
        <p14:creationId xmlns:p14="http://schemas.microsoft.com/office/powerpoint/2010/main" val="2602781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5589">
              <a:defRPr/>
            </a:pPr>
            <a:fld id="{53E265A8-9FAF-4018-9921-C0964E3D7F91}" type="slidenum">
              <a:rPr lang="ja-JP" altLang="en-US">
                <a:solidFill>
                  <a:prstClr val="black"/>
                </a:solidFill>
                <a:latin typeface="Calibri"/>
                <a:ea typeface="ＭＳ Ｐゴシック" panose="020B0600070205080204" pitchFamily="50" charset="-128"/>
              </a:rPr>
              <a:pPr defTabSz="915589">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530221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ECABA0-59C9-4BD4-9DE2-E04D3A852596}"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BF10A3-5808-42F5-9296-D6EC8F037914}"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37683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8"/>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1C8484-8349-4994-9D49-5DE6F01A0BDD}"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6579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399256" y="5"/>
            <a:ext cx="5107488" cy="584775"/>
          </a:xfrm>
        </p:spPr>
        <p:txBody>
          <a:bodyPr wrap="square">
            <a:spAutoFit/>
          </a:bodyPr>
          <a:lstStyle>
            <a:lvl1pPr>
              <a:defRPr sz="320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83000" y="764713"/>
            <a:ext cx="9540000" cy="1877437"/>
          </a:xfrm>
          <a:ln w="12700">
            <a:solidFill>
              <a:schemeClr val="tx1"/>
            </a:solidFill>
          </a:ln>
        </p:spPr>
        <p:txBody>
          <a:bodyPr wrap="square" anchor="ctr" anchorCtr="0">
            <a:spAutoFit/>
          </a:bodyPr>
          <a:lstStyle>
            <a:lvl1pPr marL="357188" indent="-357188" algn="just">
              <a:buFont typeface="ＭＳ 明朝" panose="02020609040205080304" pitchFamily="17" charset="-128"/>
              <a:buChar char="◇"/>
              <a:defRPr sz="2000"/>
            </a:lvl1pPr>
            <a:lvl2pPr algn="just">
              <a:defRPr sz="2000"/>
            </a:lvl2pPr>
            <a:lvl3pPr algn="just">
              <a:defRPr sz="2000"/>
            </a:lvl3pPr>
            <a:lvl4pPr algn="just">
              <a:defRPr sz="2000"/>
            </a:lvl4pPr>
            <a:lvl5pPr algn="just">
              <a:defRPr sz="20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B985F0AF-94B7-44FE-AC7A-E72DED405967}"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cxnSp>
        <p:nvCxnSpPr>
          <p:cNvPr id="8" name="直線コネクタ 7"/>
          <p:cNvCxnSpPr/>
          <p:nvPr userDrawn="1"/>
        </p:nvCxnSpPr>
        <p:spPr>
          <a:xfrm>
            <a:off x="1201" y="620688"/>
            <a:ext cx="9903600" cy="0"/>
          </a:xfrm>
          <a:prstGeom prst="line">
            <a:avLst/>
          </a:prstGeom>
          <a:ln w="38100">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9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6D0888-237D-40E7-B634-C303423851AC}"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307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7"/>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7"/>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C3F214-73DA-4142-A5DA-C48D245A8DFC}"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8373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7B7BCD-52B2-469D-98EA-6CE386810EA6}"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295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399256" y="5"/>
            <a:ext cx="5107488" cy="584775"/>
          </a:xfrm>
        </p:spPr>
        <p:txBody>
          <a:bodyPr wrap="square">
            <a:spAutoFit/>
          </a:bodyPr>
          <a:lstStyle>
            <a:lvl1pPr>
              <a:defRPr sz="3200"/>
            </a:lvl1pPr>
          </a:lstStyle>
          <a:p>
            <a:r>
              <a:rPr kumimoji="1" lang="ja-JP" altLang="en-US" dirty="0"/>
              <a:t>マスター タイトルの書式設定</a:t>
            </a:r>
          </a:p>
        </p:txBody>
      </p:sp>
      <p:sp>
        <p:nvSpPr>
          <p:cNvPr id="3" name="日付プレースホルダー 2"/>
          <p:cNvSpPr>
            <a:spLocks noGrp="1"/>
          </p:cNvSpPr>
          <p:nvPr>
            <p:ph type="dt" sz="half" idx="10"/>
          </p:nvPr>
        </p:nvSpPr>
        <p:spPr/>
        <p:txBody>
          <a:bodyPr/>
          <a:lstStyle/>
          <a:p>
            <a:fld id="{C4242502-F50A-4EF0-8474-2C3C390B9E15}"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cxnSp>
        <p:nvCxnSpPr>
          <p:cNvPr id="7" name="直線コネクタ 6"/>
          <p:cNvCxnSpPr/>
          <p:nvPr userDrawn="1"/>
        </p:nvCxnSpPr>
        <p:spPr>
          <a:xfrm>
            <a:off x="1201" y="620688"/>
            <a:ext cx="9903600" cy="0"/>
          </a:xfrm>
          <a:prstGeom prst="line">
            <a:avLst/>
          </a:prstGeom>
          <a:ln w="38100">
            <a:solidFill>
              <a:schemeClr val="accent1">
                <a:shade val="95000"/>
                <a:satMod val="10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1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FC4057-73CC-40D4-B253-6B6AAE2C353B}"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25863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49"/>
            <a:ext cx="3259006" cy="11620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4" y="27305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4"/>
            <a:ext cx="3259006" cy="4691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33F0FA-1AE7-4900-92DC-876048768D10}"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9537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6"/>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0C5345-9EEC-40B6-AE99-9C3D206C901F}"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142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7"/>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EA16-9D34-4D60-9749-DD0F2A76E0A6}" type="datetime1">
              <a:rPr lang="ja-JP" altLang="en-US" smtClean="0">
                <a:solidFill>
                  <a:prstClr val="black">
                    <a:tint val="75000"/>
                  </a:prstClr>
                </a:solidFill>
              </a:rPr>
              <a:pPr/>
              <a:t>2022/12/26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94600" y="649288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507539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四角形: 角を丸くする 106">
            <a:extLst>
              <a:ext uri="{FF2B5EF4-FFF2-40B4-BE49-F238E27FC236}">
                <a16:creationId xmlns:a16="http://schemas.microsoft.com/office/drawing/2014/main" id="{B3660784-CDCE-4EF9-9E11-665983C67D65}"/>
              </a:ext>
            </a:extLst>
          </p:cNvPr>
          <p:cNvSpPr/>
          <p:nvPr/>
        </p:nvSpPr>
        <p:spPr bwMode="auto">
          <a:xfrm>
            <a:off x="8111674" y="2049234"/>
            <a:ext cx="1284330" cy="2258182"/>
          </a:xfrm>
          <a:prstGeom prst="roundRect">
            <a:avLst>
              <a:gd name="adj" fmla="val 5799"/>
            </a:avLst>
          </a:prstGeom>
          <a:solidFill>
            <a:srgbClr val="FDEADA"/>
          </a:solid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・○○技術の確立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eiryo UI" panose="020B0604030504040204" pitchFamily="50" charset="-128"/>
                <a:ea typeface="Meiryo UI" panose="020B0604030504040204" pitchFamily="50" charset="-128"/>
              </a:rPr>
              <a:t>・○○マニュアルの作成</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tx1"/>
                </a:solidFill>
                <a:latin typeface="Meiryo UI" panose="020B0604030504040204" pitchFamily="50" charset="-128"/>
                <a:ea typeface="Meiryo UI" panose="020B0604030504040204" pitchFamily="50" charset="-128"/>
              </a:rPr>
              <a:t>etc.</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09" name="テキスト ボックス 2">
            <a:extLst>
              <a:ext uri="{FF2B5EF4-FFF2-40B4-BE49-F238E27FC236}">
                <a16:creationId xmlns:a16="http://schemas.microsoft.com/office/drawing/2014/main" id="{3C5A27D2-6D3E-45BD-9680-0031CE7BBFF5}"/>
              </a:ext>
            </a:extLst>
          </p:cNvPr>
          <p:cNvSpPr txBox="1">
            <a:spLocks noChangeArrowheads="1"/>
          </p:cNvSpPr>
          <p:nvPr/>
        </p:nvSpPr>
        <p:spPr bwMode="auto">
          <a:xfrm>
            <a:off x="8139601" y="1772816"/>
            <a:ext cx="1228476" cy="276999"/>
          </a:xfrm>
          <a:prstGeom prst="rect">
            <a:avLst/>
          </a:prstGeom>
          <a:noFill/>
          <a:ln>
            <a:noFill/>
          </a:ln>
        </p:spPr>
        <p:txBody>
          <a:bodyPr wrap="square">
            <a:spAutoFit/>
          </a:bodyPr>
          <a:lstStyle>
            <a:lvl1pPr>
              <a:spcBef>
                <a:spcPct val="20000"/>
              </a:spcBef>
              <a:buFont typeface="Arial" panose="020B0604020202020204" pitchFamily="34" charset="0"/>
              <a:buChar char="•"/>
              <a:defRPr kumimoji="1" sz="33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9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最終到達目標</a:t>
            </a:r>
          </a:p>
        </p:txBody>
      </p:sp>
      <p:sp>
        <p:nvSpPr>
          <p:cNvPr id="133" name="テキスト ボックス 2">
            <a:extLst>
              <a:ext uri="{FF2B5EF4-FFF2-40B4-BE49-F238E27FC236}">
                <a16:creationId xmlns:a16="http://schemas.microsoft.com/office/drawing/2014/main" id="{7A8389E9-C4D6-4570-A802-9CFFE4248A5B}"/>
              </a:ext>
            </a:extLst>
          </p:cNvPr>
          <p:cNvSpPr txBox="1">
            <a:spLocks noChangeArrowheads="1"/>
          </p:cNvSpPr>
          <p:nvPr/>
        </p:nvSpPr>
        <p:spPr bwMode="auto">
          <a:xfrm>
            <a:off x="815956" y="1786963"/>
            <a:ext cx="972000" cy="276999"/>
          </a:xfrm>
          <a:prstGeom prst="rect">
            <a:avLst/>
          </a:prstGeom>
          <a:noFill/>
          <a:ln>
            <a:noFill/>
          </a:ln>
        </p:spPr>
        <p:txBody>
          <a:bodyPr wrap="square">
            <a:spAutoFit/>
          </a:bodyPr>
          <a:lstStyle>
            <a:lvl1pPr>
              <a:spcBef>
                <a:spcPct val="20000"/>
              </a:spcBef>
              <a:buFont typeface="Arial" panose="020B0604020202020204" pitchFamily="34" charset="0"/>
              <a:buChar char="•"/>
              <a:defRPr kumimoji="1" sz="33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9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（１年目）</a:t>
            </a:r>
          </a:p>
        </p:txBody>
      </p:sp>
      <p:sp>
        <p:nvSpPr>
          <p:cNvPr id="134" name="テキスト ボックス 2">
            <a:extLst>
              <a:ext uri="{FF2B5EF4-FFF2-40B4-BE49-F238E27FC236}">
                <a16:creationId xmlns:a16="http://schemas.microsoft.com/office/drawing/2014/main" id="{9CDC5E9A-82C3-4593-9502-F367BC18603C}"/>
              </a:ext>
            </a:extLst>
          </p:cNvPr>
          <p:cNvSpPr txBox="1">
            <a:spLocks noChangeArrowheads="1"/>
          </p:cNvSpPr>
          <p:nvPr/>
        </p:nvSpPr>
        <p:spPr bwMode="auto">
          <a:xfrm>
            <a:off x="3532383" y="1779582"/>
            <a:ext cx="972000" cy="276999"/>
          </a:xfrm>
          <a:prstGeom prst="rect">
            <a:avLst/>
          </a:prstGeom>
          <a:noFill/>
          <a:ln>
            <a:noFill/>
          </a:ln>
        </p:spPr>
        <p:txBody>
          <a:bodyPr wrap="square">
            <a:spAutoFit/>
          </a:bodyPr>
          <a:lstStyle>
            <a:lvl1pPr>
              <a:spcBef>
                <a:spcPct val="20000"/>
              </a:spcBef>
              <a:buFont typeface="Arial" panose="020B0604020202020204" pitchFamily="34" charset="0"/>
              <a:buChar char="•"/>
              <a:defRPr kumimoji="1" sz="33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9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（２年目）</a:t>
            </a:r>
          </a:p>
        </p:txBody>
      </p:sp>
      <p:sp>
        <p:nvSpPr>
          <p:cNvPr id="135" name="テキスト ボックス 2">
            <a:extLst>
              <a:ext uri="{FF2B5EF4-FFF2-40B4-BE49-F238E27FC236}">
                <a16:creationId xmlns:a16="http://schemas.microsoft.com/office/drawing/2014/main" id="{0DEEF689-BEF5-40EB-8921-2DBA2A84AA05}"/>
              </a:ext>
            </a:extLst>
          </p:cNvPr>
          <p:cNvSpPr txBox="1">
            <a:spLocks noChangeArrowheads="1"/>
          </p:cNvSpPr>
          <p:nvPr/>
        </p:nvSpPr>
        <p:spPr bwMode="auto">
          <a:xfrm>
            <a:off x="6071990" y="1815038"/>
            <a:ext cx="972000" cy="276999"/>
          </a:xfrm>
          <a:prstGeom prst="rect">
            <a:avLst/>
          </a:prstGeom>
          <a:noFill/>
          <a:ln>
            <a:noFill/>
          </a:ln>
        </p:spPr>
        <p:txBody>
          <a:bodyPr wrap="square">
            <a:spAutoFit/>
          </a:bodyPr>
          <a:lstStyle>
            <a:lvl1pPr>
              <a:spcBef>
                <a:spcPct val="20000"/>
              </a:spcBef>
              <a:buFont typeface="Arial" panose="020B0604020202020204" pitchFamily="34" charset="0"/>
              <a:buChar char="•"/>
              <a:defRPr kumimoji="1" sz="33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9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（３年目）</a:t>
            </a:r>
          </a:p>
        </p:txBody>
      </p:sp>
      <p:sp>
        <p:nvSpPr>
          <p:cNvPr id="138" name="二等辺三角形 137">
            <a:extLst>
              <a:ext uri="{FF2B5EF4-FFF2-40B4-BE49-F238E27FC236}">
                <a16:creationId xmlns:a16="http://schemas.microsoft.com/office/drawing/2014/main" id="{78E138F1-BE6A-4E50-B17D-DD341C98152C}"/>
              </a:ext>
            </a:extLst>
          </p:cNvPr>
          <p:cNvSpPr/>
          <p:nvPr/>
        </p:nvSpPr>
        <p:spPr>
          <a:xfrm rot="10800000">
            <a:off x="1088738" y="4375570"/>
            <a:ext cx="916421" cy="215900"/>
          </a:xfrm>
          <a:prstGeom prst="triangle">
            <a:avLst/>
          </a:prstGeom>
          <a:gradFill>
            <a:gsLst>
              <a:gs pos="53000">
                <a:schemeClr val="tx2">
                  <a:lumMod val="50000"/>
                </a:schemeClr>
              </a:gs>
              <a:gs pos="14000">
                <a:schemeClr val="tx2">
                  <a:lumMod val="50000"/>
                </a:schemeClr>
              </a:gs>
              <a:gs pos="2000">
                <a:schemeClr val="tx2">
                  <a:lumMod val="50000"/>
                </a:schemeClr>
              </a:gs>
              <a:gs pos="88000">
                <a:schemeClr val="tx2">
                  <a:lumMod val="50000"/>
                </a:schemeClr>
              </a:gs>
              <a:gs pos="100000">
                <a:schemeClr val="tx2">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39" name="二等辺三角形 138">
            <a:extLst>
              <a:ext uri="{FF2B5EF4-FFF2-40B4-BE49-F238E27FC236}">
                <a16:creationId xmlns:a16="http://schemas.microsoft.com/office/drawing/2014/main" id="{7D1D834A-7381-4C47-84A2-C5AFA09B013E}"/>
              </a:ext>
            </a:extLst>
          </p:cNvPr>
          <p:cNvSpPr/>
          <p:nvPr/>
        </p:nvSpPr>
        <p:spPr>
          <a:xfrm rot="10800000">
            <a:off x="3689834" y="4356679"/>
            <a:ext cx="916421" cy="215900"/>
          </a:xfrm>
          <a:prstGeom prst="triangle">
            <a:avLst/>
          </a:prstGeom>
          <a:gradFill>
            <a:gsLst>
              <a:gs pos="53000">
                <a:schemeClr val="tx2">
                  <a:lumMod val="50000"/>
                </a:schemeClr>
              </a:gs>
              <a:gs pos="14000">
                <a:schemeClr val="tx2">
                  <a:lumMod val="50000"/>
                </a:schemeClr>
              </a:gs>
              <a:gs pos="2000">
                <a:schemeClr val="tx2">
                  <a:lumMod val="50000"/>
                </a:schemeClr>
              </a:gs>
              <a:gs pos="88000">
                <a:schemeClr val="tx2">
                  <a:lumMod val="50000"/>
                </a:schemeClr>
              </a:gs>
              <a:gs pos="100000">
                <a:schemeClr val="tx2">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42" name="四角形: 角を丸くする 141">
            <a:extLst>
              <a:ext uri="{FF2B5EF4-FFF2-40B4-BE49-F238E27FC236}">
                <a16:creationId xmlns:a16="http://schemas.microsoft.com/office/drawing/2014/main" id="{FABAE12B-0FBF-4155-8777-2FA764258EB7}"/>
              </a:ext>
            </a:extLst>
          </p:cNvPr>
          <p:cNvSpPr/>
          <p:nvPr/>
        </p:nvSpPr>
        <p:spPr bwMode="auto">
          <a:xfrm>
            <a:off x="1004173" y="4675987"/>
            <a:ext cx="1309091" cy="1182123"/>
          </a:xfrm>
          <a:prstGeom prst="roundRect">
            <a:avLst>
              <a:gd name="adj" fmla="val 5799"/>
            </a:avLst>
          </a:prstGeom>
          <a:no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defRPr/>
            </a:pPr>
            <a:r>
              <a:rPr lang="ja-JP" altLang="en-US" sz="900" dirty="0">
                <a:solidFill>
                  <a:schemeClr val="tx1"/>
                </a:solidFill>
                <a:latin typeface="Meiryo UI" panose="020B0604030504040204" pitchFamily="50" charset="-128"/>
                <a:ea typeface="Meiryo UI" panose="020B0604030504040204" pitchFamily="50" charset="-128"/>
              </a:rPr>
              <a:t>・各年度において最終年度を待たずして社会実装できる成果が予想される場合にその成果について記載（なければ枠を削除）。</a:t>
            </a:r>
          </a:p>
          <a:p>
            <a:pPr>
              <a:defRPr/>
            </a:pPr>
            <a:r>
              <a:rPr lang="ja-JP" altLang="en-US" sz="900" dirty="0">
                <a:solidFill>
                  <a:schemeClr val="tx1"/>
                </a:solidFill>
                <a:latin typeface="Meiryo UI" panose="020B0604030504040204" pitchFamily="50" charset="-128"/>
                <a:ea typeface="Meiryo UI" panose="020B0604030504040204" pitchFamily="50" charset="-128"/>
              </a:rPr>
              <a:t>・社会実装できるものは、その進め方を併せて記載</a:t>
            </a:r>
          </a:p>
        </p:txBody>
      </p:sp>
      <p:sp>
        <p:nvSpPr>
          <p:cNvPr id="125" name="ホームベース 2">
            <a:extLst>
              <a:ext uri="{FF2B5EF4-FFF2-40B4-BE49-F238E27FC236}">
                <a16:creationId xmlns:a16="http://schemas.microsoft.com/office/drawing/2014/main" id="{E855724D-E290-47F8-A325-081C49EBEA67}"/>
              </a:ext>
            </a:extLst>
          </p:cNvPr>
          <p:cNvSpPr/>
          <p:nvPr/>
        </p:nvSpPr>
        <p:spPr>
          <a:xfrm>
            <a:off x="560512" y="2065598"/>
            <a:ext cx="2376264" cy="2225455"/>
          </a:xfrm>
          <a:prstGeom prst="homePlate">
            <a:avLst>
              <a:gd name="adj" fmla="val 17049"/>
            </a:avLst>
          </a:prstGeom>
          <a:noFill/>
          <a:ln>
            <a:solidFill>
              <a:schemeClr val="tx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ja-JP" altLang="en-US" sz="900" dirty="0">
                <a:solidFill>
                  <a:schemeClr val="tx1"/>
                </a:solidFill>
                <a:latin typeface="Meiryo UI" panose="020B0604030504040204" pitchFamily="50" charset="-128"/>
                <a:ea typeface="Meiryo UI" panose="020B0604030504040204" pitchFamily="50" charset="-128"/>
              </a:rPr>
              <a:t>・各年度の主な技術開発内容を記載。（</a:t>
            </a:r>
            <a:r>
              <a:rPr lang="ja-JP" altLang="en-US" sz="900" dirty="0">
                <a:solidFill>
                  <a:srgbClr val="FF0000"/>
                </a:solidFill>
                <a:latin typeface="Meiryo UI" panose="020B0604030504040204" pitchFamily="50" charset="-128"/>
                <a:ea typeface="Meiryo UI" panose="020B0604030504040204" pitchFamily="50" charset="-128"/>
              </a:rPr>
              <a:t>マイルストーンとなる取組については、赤字で記載。</a:t>
            </a:r>
            <a:r>
              <a:rPr lang="ja-JP" altLang="en-US" sz="900" dirty="0">
                <a:solidFill>
                  <a:schemeClr val="tx1"/>
                </a:solidFill>
                <a:latin typeface="Meiryo UI" panose="020B0604030504040204" pitchFamily="50" charset="-128"/>
                <a:ea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endParaRPr>
          </a:p>
          <a:p>
            <a:pPr lvl="0">
              <a:defRPr/>
            </a:pPr>
            <a:r>
              <a:rPr lang="ja-JP" altLang="en-US" sz="900" dirty="0">
                <a:solidFill>
                  <a:schemeClr val="tx1"/>
                </a:solidFill>
                <a:latin typeface="Meiryo UI" panose="020B0604030504040204" pitchFamily="50" charset="-128"/>
                <a:ea typeface="Meiryo UI" panose="020B0604030504040204" pitchFamily="50" charset="-128"/>
              </a:rPr>
              <a:t>（例）</a:t>
            </a:r>
            <a:endParaRPr lang="en-US" altLang="ja-JP" sz="900" dirty="0">
              <a:solidFill>
                <a:schemeClr val="tx1"/>
              </a:solidFill>
              <a:latin typeface="Meiryo UI" panose="020B0604030504040204" pitchFamily="50" charset="-128"/>
              <a:ea typeface="Meiryo UI" panose="020B0604030504040204" pitchFamily="50" charset="-128"/>
            </a:endParaRPr>
          </a:p>
          <a:p>
            <a:pPr lvl="0">
              <a:defRPr/>
            </a:pPr>
            <a:r>
              <a:rPr lang="ja-JP" altLang="en-US" sz="900" dirty="0">
                <a:solidFill>
                  <a:schemeClr val="tx1"/>
                </a:solidFill>
                <a:latin typeface="Meiryo UI" panose="020B0604030504040204" pitchFamily="50" charset="-128"/>
                <a:ea typeface="Meiryo UI" panose="020B0604030504040204" pitchFamily="50" charset="-128"/>
              </a:rPr>
              <a:t>・○○の低収量要因を解明するために土壌調査を実施</a:t>
            </a:r>
            <a:endParaRPr lang="en-US" altLang="ja-JP" sz="900" dirty="0">
              <a:solidFill>
                <a:schemeClr val="tx1"/>
              </a:solidFill>
              <a:latin typeface="Meiryo UI" panose="020B0604030504040204" pitchFamily="50" charset="-128"/>
              <a:ea typeface="Meiryo UI" panose="020B0604030504040204" pitchFamily="50" charset="-128"/>
            </a:endParaRPr>
          </a:p>
          <a:p>
            <a:pPr lvl="0">
              <a:defRPr/>
            </a:pPr>
            <a:r>
              <a:rPr lang="ja-JP" altLang="en-US" sz="900" dirty="0">
                <a:solidFill>
                  <a:schemeClr val="tx1"/>
                </a:solidFill>
                <a:latin typeface="Meiryo UI" panose="020B0604030504040204" pitchFamily="50" charset="-128"/>
                <a:ea typeface="Meiryo UI" panose="020B0604030504040204" pitchFamily="50" charset="-128"/>
              </a:rPr>
              <a:t>・○○の栽培技術体系の確立</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126" name="ホームベース 2">
            <a:extLst>
              <a:ext uri="{FF2B5EF4-FFF2-40B4-BE49-F238E27FC236}">
                <a16:creationId xmlns:a16="http://schemas.microsoft.com/office/drawing/2014/main" id="{A27C37BC-5219-43F7-AFA0-203B916EE176}"/>
              </a:ext>
            </a:extLst>
          </p:cNvPr>
          <p:cNvSpPr/>
          <p:nvPr/>
        </p:nvSpPr>
        <p:spPr>
          <a:xfrm>
            <a:off x="2936776" y="2074105"/>
            <a:ext cx="2592288" cy="2225455"/>
          </a:xfrm>
          <a:prstGeom prst="homePlate">
            <a:avLst>
              <a:gd name="adj" fmla="val 17049"/>
            </a:avLst>
          </a:prstGeom>
          <a:noFill/>
          <a:ln>
            <a:solidFill>
              <a:schemeClr val="tx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900" dirty="0">
                <a:solidFill>
                  <a:schemeClr val="tx1"/>
                </a:solidFill>
                <a:latin typeface="Meiryo UI" panose="020B0604030504040204" pitchFamily="50" charset="-128"/>
                <a:ea typeface="Meiryo UI" panose="020B0604030504040204" pitchFamily="50" charset="-128"/>
              </a:rPr>
              <a:t>・各年度の取組を記載。</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27" name="ホームベース 2">
            <a:extLst>
              <a:ext uri="{FF2B5EF4-FFF2-40B4-BE49-F238E27FC236}">
                <a16:creationId xmlns:a16="http://schemas.microsoft.com/office/drawing/2014/main" id="{DF5A8566-8585-4D65-8299-7584F71EEDEB}"/>
              </a:ext>
            </a:extLst>
          </p:cNvPr>
          <p:cNvSpPr/>
          <p:nvPr/>
        </p:nvSpPr>
        <p:spPr>
          <a:xfrm>
            <a:off x="5529064" y="2108021"/>
            <a:ext cx="2521562" cy="2225455"/>
          </a:xfrm>
          <a:prstGeom prst="homePlate">
            <a:avLst>
              <a:gd name="adj" fmla="val 17049"/>
            </a:avLst>
          </a:prstGeom>
          <a:noFill/>
          <a:ln>
            <a:solidFill>
              <a:schemeClr val="tx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900" dirty="0">
                <a:solidFill>
                  <a:schemeClr val="tx1"/>
                </a:solidFill>
                <a:latin typeface="Meiryo UI" panose="020B0604030504040204" pitchFamily="50" charset="-128"/>
                <a:ea typeface="Meiryo UI" panose="020B0604030504040204" pitchFamily="50" charset="-128"/>
              </a:rPr>
              <a:t>・各年度の取組を記載。</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153" name="テキスト ボックス 2">
            <a:extLst>
              <a:ext uri="{FF2B5EF4-FFF2-40B4-BE49-F238E27FC236}">
                <a16:creationId xmlns:a16="http://schemas.microsoft.com/office/drawing/2014/main" id="{EA2281CA-EEC3-4298-8608-CFF8F3FB7F52}"/>
              </a:ext>
            </a:extLst>
          </p:cNvPr>
          <p:cNvSpPr txBox="1">
            <a:spLocks noChangeArrowheads="1"/>
          </p:cNvSpPr>
          <p:nvPr/>
        </p:nvSpPr>
        <p:spPr bwMode="auto">
          <a:xfrm>
            <a:off x="6705248" y="4784268"/>
            <a:ext cx="1728737" cy="276999"/>
          </a:xfrm>
          <a:prstGeom prst="rect">
            <a:avLst/>
          </a:prstGeom>
          <a:noFill/>
          <a:ln>
            <a:noFill/>
          </a:ln>
        </p:spPr>
        <p:txBody>
          <a:bodyPr wrap="square">
            <a:spAutoFit/>
          </a:bodyPr>
          <a:lstStyle>
            <a:lvl1pPr>
              <a:spcBef>
                <a:spcPct val="20000"/>
              </a:spcBef>
              <a:buFont typeface="Arial" panose="020B0604020202020204" pitchFamily="34" charset="0"/>
              <a:buChar char="•"/>
              <a:defRPr kumimoji="1" sz="33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9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Meiryo UI" panose="020B0604030504040204" pitchFamily="50" charset="-128"/>
                <a:cs typeface="メイリオ" panose="020B0604030504040204" pitchFamily="50" charset="-128"/>
              </a:defRPr>
            </a:lvl9pPr>
          </a:lstStyle>
          <a:p>
            <a:pPr eaLnBrk="1" hangingPunct="1">
              <a:spcBef>
                <a:spcPct val="0"/>
              </a:spcBef>
              <a:buFontTx/>
              <a:buNone/>
            </a:pPr>
            <a:r>
              <a:rPr lang="ja-JP" altLang="en-US" sz="1200" dirty="0">
                <a:latin typeface="Meiryo UI" panose="020B0604030504040204" pitchFamily="50" charset="-128"/>
              </a:rPr>
              <a:t>（社会実装の進め方）</a:t>
            </a:r>
          </a:p>
        </p:txBody>
      </p:sp>
      <p:sp>
        <p:nvSpPr>
          <p:cNvPr id="154" name="四角形: 角を丸くする 153">
            <a:extLst>
              <a:ext uri="{FF2B5EF4-FFF2-40B4-BE49-F238E27FC236}">
                <a16:creationId xmlns:a16="http://schemas.microsoft.com/office/drawing/2014/main" id="{34ABC49F-EB99-48AC-92AB-174D68F146FB}"/>
              </a:ext>
            </a:extLst>
          </p:cNvPr>
          <p:cNvSpPr/>
          <p:nvPr/>
        </p:nvSpPr>
        <p:spPr bwMode="auto">
          <a:xfrm>
            <a:off x="6705248" y="5032260"/>
            <a:ext cx="2690756" cy="859332"/>
          </a:xfrm>
          <a:prstGeom prst="roundRect">
            <a:avLst>
              <a:gd name="adj" fmla="val 57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latin typeface="Meiryo UI" panose="020B0604030504040204" pitchFamily="50" charset="-128"/>
                <a:ea typeface="Meiryo UI" panose="020B0604030504040204" pitchFamily="50" charset="-128"/>
              </a:rPr>
              <a:t>・＠＠＠＠＠＠＠＠＠＠＠＠＠＠＠＠＠＠</a:t>
            </a:r>
          </a:p>
          <a:p>
            <a:pPr>
              <a:defRPr/>
            </a:pPr>
            <a:r>
              <a:rPr lang="ja-JP" altLang="en-US" sz="900" dirty="0">
                <a:solidFill>
                  <a:schemeClr val="tx1"/>
                </a:solidFill>
                <a:latin typeface="Meiryo UI" panose="020B0604030504040204" pitchFamily="50" charset="-128"/>
                <a:ea typeface="Meiryo UI" panose="020B0604030504040204" pitchFamily="50" charset="-128"/>
              </a:rPr>
              <a:t>・技術開発成果をどのような手法で進めていくのか。</a:t>
            </a:r>
            <a:r>
              <a:rPr lang="ja-JP" altLang="en-US" sz="900">
                <a:solidFill>
                  <a:schemeClr val="tx1"/>
                </a:solidFill>
                <a:latin typeface="Meiryo UI" panose="020B0604030504040204" pitchFamily="50" charset="-128"/>
                <a:ea typeface="Meiryo UI" panose="020B0604030504040204" pitchFamily="50" charset="-128"/>
              </a:rPr>
              <a:t>また、技術開発終了後</a:t>
            </a:r>
            <a:r>
              <a:rPr lang="ja-JP" altLang="en-US" sz="900" dirty="0">
                <a:solidFill>
                  <a:schemeClr val="tx1"/>
                </a:solidFill>
                <a:latin typeface="Meiryo UI" panose="020B0604030504040204" pitchFamily="50" charset="-128"/>
                <a:ea typeface="Meiryo UI" panose="020B0604030504040204" pitchFamily="50" charset="-128"/>
              </a:rPr>
              <a:t>、何年目を想定した社会実装の絵姿か分かるように記載。</a:t>
            </a:r>
          </a:p>
        </p:txBody>
      </p:sp>
      <p:sp>
        <p:nvSpPr>
          <p:cNvPr id="156" name="矢印: 下 155">
            <a:extLst>
              <a:ext uri="{FF2B5EF4-FFF2-40B4-BE49-F238E27FC236}">
                <a16:creationId xmlns:a16="http://schemas.microsoft.com/office/drawing/2014/main" id="{952DD6F6-2849-449F-B0AA-E54920E1238D}"/>
              </a:ext>
            </a:extLst>
          </p:cNvPr>
          <p:cNvSpPr/>
          <p:nvPr/>
        </p:nvSpPr>
        <p:spPr>
          <a:xfrm>
            <a:off x="8390414" y="4379424"/>
            <a:ext cx="724465" cy="620868"/>
          </a:xfrm>
          <a:prstGeom prst="downArrow">
            <a:avLst/>
          </a:prstGeom>
          <a:gradFill flip="none" rotWithShape="1">
            <a:gsLst>
              <a:gs pos="0">
                <a:srgbClr val="7165A3">
                  <a:lumMod val="67000"/>
                </a:srgbClr>
              </a:gs>
              <a:gs pos="48000">
                <a:srgbClr val="7165A3">
                  <a:lumMod val="97000"/>
                  <a:lumOff val="3000"/>
                </a:srgbClr>
              </a:gs>
              <a:gs pos="100000">
                <a:srgbClr val="7165A3">
                  <a:lumMod val="60000"/>
                  <a:lumOff val="40000"/>
                </a:srgbClr>
              </a:gs>
            </a:gsLst>
            <a:lin ang="16200000" scaled="1"/>
            <a:tileRect/>
          </a:gradFill>
          <a:ln>
            <a:noFill/>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ja-JP" altLang="en-US" sz="1800" b="0" i="0" u="none"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AFC37026-C4B5-4E8B-8EAC-9B70D8AD2185}"/>
              </a:ext>
            </a:extLst>
          </p:cNvPr>
          <p:cNvSpPr/>
          <p:nvPr/>
        </p:nvSpPr>
        <p:spPr bwMode="auto">
          <a:xfrm>
            <a:off x="3550798" y="4644072"/>
            <a:ext cx="1309091" cy="1182123"/>
          </a:xfrm>
          <a:prstGeom prst="roundRect">
            <a:avLst>
              <a:gd name="adj" fmla="val 5799"/>
            </a:avLst>
          </a:prstGeom>
          <a:no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defRPr/>
            </a:pPr>
            <a:r>
              <a:rPr lang="ja-JP" altLang="en-US" sz="900" dirty="0">
                <a:solidFill>
                  <a:schemeClr val="tx1"/>
                </a:solidFill>
                <a:latin typeface="Meiryo UI" panose="020B0604030504040204" pitchFamily="50" charset="-128"/>
                <a:ea typeface="Meiryo UI" panose="020B0604030504040204" pitchFamily="50" charset="-128"/>
              </a:rPr>
              <a:t>・各年度において最終年度を待たずして社会実装できる成果が予想される場合にその成果について記載（なければ枠を削除）。</a:t>
            </a:r>
          </a:p>
          <a:p>
            <a:pPr>
              <a:defRPr/>
            </a:pPr>
            <a:r>
              <a:rPr lang="ja-JP" altLang="en-US" sz="900" dirty="0">
                <a:solidFill>
                  <a:schemeClr val="tx1"/>
                </a:solidFill>
                <a:latin typeface="Meiryo UI" panose="020B0604030504040204" pitchFamily="50" charset="-128"/>
                <a:ea typeface="Meiryo UI" panose="020B0604030504040204" pitchFamily="50" charset="-128"/>
              </a:rPr>
              <a:t>・社会実装できるものは、その進め方を併せて記載</a:t>
            </a:r>
          </a:p>
        </p:txBody>
      </p:sp>
      <p:sp>
        <p:nvSpPr>
          <p:cNvPr id="45" name="テキスト ボックス 44">
            <a:extLst>
              <a:ext uri="{FF2B5EF4-FFF2-40B4-BE49-F238E27FC236}">
                <a16:creationId xmlns:a16="http://schemas.microsoft.com/office/drawing/2014/main" id="{005C05AF-9583-4508-979F-F8C73B4F9C21}"/>
              </a:ext>
            </a:extLst>
          </p:cNvPr>
          <p:cNvSpPr txBox="1"/>
          <p:nvPr/>
        </p:nvSpPr>
        <p:spPr>
          <a:xfrm>
            <a:off x="128464" y="265187"/>
            <a:ext cx="4214615" cy="830997"/>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酪農スラリーの高度肥料利用のための技術開発</a:t>
            </a:r>
            <a:endParaRPr kumimoji="1" lang="en-US" altLang="ja-JP" sz="1600" b="1" dirty="0">
              <a:latin typeface="Meiryo UI" panose="020B0604030504040204" pitchFamily="50" charset="-128"/>
              <a:ea typeface="Meiryo UI" panose="020B0604030504040204" pitchFamily="50" charset="-128"/>
            </a:endParaRPr>
          </a:p>
          <a:p>
            <a:endParaRPr kumimoji="1" lang="en-US" altLang="ja-JP" sz="1600" b="1" dirty="0">
              <a:latin typeface="Meiryo UI" panose="020B0604030504040204" pitchFamily="50" charset="-128"/>
              <a:ea typeface="Meiryo UI" panose="020B0604030504040204" pitchFamily="50" charset="-128"/>
            </a:endParaRPr>
          </a:p>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３年間の</a:t>
            </a:r>
            <a:r>
              <a:rPr lang="ja-JP" altLang="en-US" sz="1600" b="1" dirty="0">
                <a:latin typeface="Meiryo UI" panose="020B0604030504040204" pitchFamily="50" charset="-128"/>
                <a:ea typeface="Meiryo UI" panose="020B0604030504040204" pitchFamily="50" charset="-128"/>
              </a:rPr>
              <a:t>技術開発</a:t>
            </a:r>
            <a:r>
              <a:rPr kumimoji="1" lang="ja-JP" altLang="en-US" sz="1600" b="1" dirty="0">
                <a:latin typeface="Meiryo UI" panose="020B0604030504040204" pitchFamily="50" charset="-128"/>
                <a:ea typeface="Meiryo UI" panose="020B0604030504040204" pitchFamily="50" charset="-128"/>
              </a:rPr>
              <a:t>ロードマップイメージ</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264B81E1-8A32-4576-8C3D-BC50C8829AFF}"/>
              </a:ext>
            </a:extLst>
          </p:cNvPr>
          <p:cNvSpPr txBox="1"/>
          <p:nvPr/>
        </p:nvSpPr>
        <p:spPr>
          <a:xfrm>
            <a:off x="6880312" y="16748"/>
            <a:ext cx="3016032" cy="1107996"/>
          </a:xfrm>
          <a:prstGeom prst="rect">
            <a:avLst/>
          </a:prstGeom>
          <a:noFill/>
        </p:spPr>
        <p:txBody>
          <a:bodyPr wrap="square" rtlCol="0">
            <a:spAutoFit/>
          </a:bodyPr>
          <a:lstStyle/>
          <a:p>
            <a:r>
              <a:rPr kumimoji="1" lang="ja-JP" altLang="en-US" sz="1100" dirty="0"/>
              <a:t>（記載の注意）</a:t>
            </a:r>
            <a:endParaRPr kumimoji="1" lang="en-US" altLang="ja-JP" sz="1100" dirty="0"/>
          </a:p>
          <a:p>
            <a:r>
              <a:rPr lang="ja-JP" altLang="en-US" sz="1100" dirty="0"/>
              <a:t>・図形のサイズや位置は原則変更禁止</a:t>
            </a:r>
            <a:endParaRPr lang="en-US" altLang="ja-JP" sz="1100" dirty="0"/>
          </a:p>
          <a:p>
            <a:r>
              <a:rPr lang="ja-JP" altLang="en-US" sz="1100" dirty="0"/>
              <a:t>・現状の図形のサイズでは記載しきれない場合は、図形を縦に拡大して対応</a:t>
            </a:r>
            <a:endParaRPr lang="en-US" altLang="ja-JP" sz="1100" dirty="0"/>
          </a:p>
          <a:p>
            <a:r>
              <a:rPr kumimoji="1" lang="ja-JP" altLang="en-US" sz="1100" dirty="0"/>
              <a:t>・</a:t>
            </a:r>
            <a:r>
              <a:rPr kumimoji="1" lang="en-US" altLang="ja-JP" sz="1100" dirty="0"/>
              <a:t>A4</a:t>
            </a:r>
            <a:r>
              <a:rPr kumimoji="1" lang="ja-JP" altLang="en-US" sz="1100" dirty="0"/>
              <a:t>一枚で収めること</a:t>
            </a:r>
            <a:endParaRPr kumimoji="1" lang="en-US" altLang="ja-JP" sz="1100" dirty="0"/>
          </a:p>
          <a:p>
            <a:r>
              <a:rPr lang="ja-JP" altLang="en-US" sz="1100" dirty="0"/>
              <a:t>・フォントは</a:t>
            </a:r>
            <a:r>
              <a:rPr lang="en-US" altLang="ja-JP" sz="1100" dirty="0" err="1"/>
              <a:t>Meiryo</a:t>
            </a:r>
            <a:r>
              <a:rPr lang="en-US" altLang="ja-JP" sz="1100" dirty="0"/>
              <a:t> UI</a:t>
            </a:r>
            <a:r>
              <a:rPr lang="ja-JP" altLang="en-US" sz="1100" dirty="0"/>
              <a:t>、９ポイントとすること</a:t>
            </a:r>
            <a:endParaRPr kumimoji="1" lang="ja-JP" altLang="en-US" sz="1100" dirty="0"/>
          </a:p>
        </p:txBody>
      </p:sp>
      <p:sp>
        <p:nvSpPr>
          <p:cNvPr id="3" name="テキスト ボックス 2">
            <a:extLst>
              <a:ext uri="{FF2B5EF4-FFF2-40B4-BE49-F238E27FC236}">
                <a16:creationId xmlns:a16="http://schemas.microsoft.com/office/drawing/2014/main" id="{4046F332-EE77-4D2F-ACD5-C080A79970C1}"/>
              </a:ext>
            </a:extLst>
          </p:cNvPr>
          <p:cNvSpPr txBox="1"/>
          <p:nvPr/>
        </p:nvSpPr>
        <p:spPr>
          <a:xfrm>
            <a:off x="535254" y="1124744"/>
            <a:ext cx="8835492" cy="646331"/>
          </a:xfrm>
          <a:prstGeom prst="rect">
            <a:avLst/>
          </a:prstGeom>
          <a:noFill/>
          <a:ln>
            <a:solidFill>
              <a:schemeClr val="tx1"/>
            </a:solid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rPr>
              <a:t>技術開発の</a:t>
            </a:r>
            <a:r>
              <a:rPr kumimoji="1" lang="ja-JP" altLang="en-US" sz="1400" b="1" dirty="0">
                <a:latin typeface="Meiryo UI" panose="020B0604030504040204" pitchFamily="50" charset="-128"/>
                <a:ea typeface="Meiryo UI" panose="020B0604030504040204" pitchFamily="50" charset="-128"/>
              </a:rPr>
              <a:t>目的</a:t>
            </a:r>
            <a:endParaRPr kumimoji="1" lang="en-US" altLang="ja-JP" sz="14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技術開発</a:t>
            </a:r>
            <a:r>
              <a:rPr kumimoji="1" lang="ja-JP" altLang="en-US" sz="1100" dirty="0">
                <a:latin typeface="Meiryo UI" panose="020B0604030504040204" pitchFamily="50" charset="-128"/>
                <a:ea typeface="Meiryo UI" panose="020B0604030504040204" pitchFamily="50" charset="-128"/>
              </a:rPr>
              <a:t>概要図の技術開発目的を記載。</a:t>
            </a:r>
            <a:r>
              <a:rPr lang="en-US" altLang="ja-JP" sz="1100" dirty="0">
                <a:latin typeface="Meiryo UI" panose="020B0604030504040204" pitchFamily="50" charset="-128"/>
                <a:ea typeface="Meiryo UI" panose="020B0604030504040204" pitchFamily="50" charset="-128"/>
              </a:rPr>
              <a:t> </a:t>
            </a:r>
            <a:r>
              <a:rPr lang="en-US" altLang="ja-JP" sz="1100" dirty="0" err="1">
                <a:latin typeface="Meiryo UI" panose="020B0604030504040204" pitchFamily="50" charset="-128"/>
                <a:ea typeface="Meiryo UI" panose="020B0604030504040204" pitchFamily="50" charset="-128"/>
              </a:rPr>
              <a:t>Meiryo</a:t>
            </a:r>
            <a:r>
              <a:rPr lang="en-US" altLang="ja-JP" sz="1100" dirty="0">
                <a:latin typeface="Meiryo UI" panose="020B0604030504040204" pitchFamily="50" charset="-128"/>
                <a:ea typeface="Meiryo UI" panose="020B0604030504040204" pitchFamily="50" charset="-128"/>
              </a:rPr>
              <a:t> UI</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ポイント</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7C577D55-859D-4219-A61A-ED042E78E2DF}"/>
              </a:ext>
            </a:extLst>
          </p:cNvPr>
          <p:cNvSpPr txBox="1"/>
          <p:nvPr/>
        </p:nvSpPr>
        <p:spPr>
          <a:xfrm>
            <a:off x="535254" y="5963084"/>
            <a:ext cx="8835492" cy="815608"/>
          </a:xfrm>
          <a:prstGeom prst="rect">
            <a:avLst/>
          </a:prstGeom>
          <a:noFill/>
          <a:ln>
            <a:solidFill>
              <a:schemeClr val="tx1"/>
            </a:solidFill>
          </a:ln>
        </p:spPr>
        <p:txBody>
          <a:bodyPr wrap="square" rtlCol="0">
            <a:spAutoFit/>
          </a:bodyPr>
          <a:lstStyle/>
          <a:p>
            <a:r>
              <a:rPr lang="ja-JP" altLang="en-US" sz="1400" b="1" dirty="0">
                <a:latin typeface="Meiryo UI" panose="020B0604030504040204" pitchFamily="50" charset="-128"/>
                <a:ea typeface="Meiryo UI" panose="020B0604030504040204" pitchFamily="50" charset="-128"/>
              </a:rPr>
              <a:t>技術開発の達成・成果の社会実装により、期待される効果</a:t>
            </a:r>
            <a:endParaRPr kumimoji="1" lang="en-US" altLang="ja-JP" sz="14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技術開発</a:t>
            </a:r>
            <a:r>
              <a:rPr kumimoji="1" lang="ja-JP" altLang="en-US" sz="1100" dirty="0">
                <a:latin typeface="Meiryo UI" panose="020B0604030504040204" pitchFamily="50" charset="-128"/>
                <a:ea typeface="Meiryo UI" panose="020B0604030504040204" pitchFamily="50" charset="-128"/>
              </a:rPr>
              <a:t>概要図の期待される効果を記載。</a:t>
            </a:r>
            <a:r>
              <a:rPr lang="en-US" altLang="ja-JP" sz="1100" dirty="0">
                <a:latin typeface="Meiryo UI" panose="020B0604030504040204" pitchFamily="50" charset="-128"/>
                <a:ea typeface="Meiryo UI" panose="020B0604030504040204" pitchFamily="50" charset="-128"/>
              </a:rPr>
              <a:t> </a:t>
            </a:r>
            <a:r>
              <a:rPr lang="en-US" altLang="ja-JP" sz="1100" dirty="0" err="1">
                <a:latin typeface="Meiryo UI" panose="020B0604030504040204" pitchFamily="50" charset="-128"/>
                <a:ea typeface="Meiryo UI" panose="020B0604030504040204" pitchFamily="50" charset="-128"/>
              </a:rPr>
              <a:t>Meiryo</a:t>
            </a:r>
            <a:r>
              <a:rPr lang="en-US" altLang="ja-JP" sz="1100" dirty="0">
                <a:latin typeface="Meiryo UI" panose="020B0604030504040204" pitchFamily="50" charset="-128"/>
                <a:ea typeface="Meiryo UI" panose="020B0604030504040204" pitchFamily="50" charset="-128"/>
              </a:rPr>
              <a:t> UI</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ポイント</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46CE8F-6EBF-42FB-8BA5-37045BCF5809}"/>
              </a:ext>
            </a:extLst>
          </p:cNvPr>
          <p:cNvSpPr txBox="1"/>
          <p:nvPr/>
        </p:nvSpPr>
        <p:spPr>
          <a:xfrm>
            <a:off x="29346" y="-20319"/>
            <a:ext cx="1011815" cy="276999"/>
          </a:xfrm>
          <a:prstGeom prst="rect">
            <a:avLst/>
          </a:prstGeom>
          <a:noFill/>
        </p:spPr>
        <p:txBody>
          <a:bodyPr wrap="none" rtlCol="0">
            <a:spAutoFit/>
          </a:bodyPr>
          <a:lstStyle/>
          <a:p>
            <a:r>
              <a:rPr kumimoji="1" lang="ja-JP" altLang="en-US" sz="1200"/>
              <a:t>（別紙３－２）</a:t>
            </a:r>
            <a:endParaRPr kumimoji="1" lang="ja-JP" altLang="en-US" sz="1200" dirty="0"/>
          </a:p>
        </p:txBody>
      </p:sp>
    </p:spTree>
    <p:extLst>
      <p:ext uri="{BB962C8B-B14F-4D97-AF65-F5344CB8AC3E}">
        <p14:creationId xmlns:p14="http://schemas.microsoft.com/office/powerpoint/2010/main" val="3281921537"/>
      </p:ext>
    </p:extLst>
  </p:cSld>
  <p:clrMapOvr>
    <a:masterClrMapping/>
  </p:clrMapOvr>
</p:sld>
</file>

<file path=ppt/theme/theme1.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358</Words>
  <Application>Microsoft Office PowerPoint</Application>
  <PresentationFormat>A4 210 x 297 mm</PresentationFormat>
  <Paragraphs>34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明朝</vt:lpstr>
      <vt:lpstr>Arial</vt:lpstr>
      <vt:lpstr>Calibri</vt:lpstr>
      <vt:lpstr>1_blank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2022-12-24T22:11:52Z</dcterms:created>
  <dcterms:modified xsi:type="dcterms:W3CDTF">2022-12-26T01:57:31Z</dcterms:modified>
</cp:coreProperties>
</file>